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0" r:id="rId1"/>
  </p:sldMasterIdLst>
  <p:notesMasterIdLst>
    <p:notesMasterId r:id="rId23"/>
  </p:notesMasterIdLst>
  <p:sldIdLst>
    <p:sldId id="277" r:id="rId2"/>
    <p:sldId id="266" r:id="rId3"/>
    <p:sldId id="267" r:id="rId4"/>
    <p:sldId id="268" r:id="rId5"/>
    <p:sldId id="278" r:id="rId6"/>
    <p:sldId id="270" r:id="rId7"/>
    <p:sldId id="271" r:id="rId8"/>
    <p:sldId id="272" r:id="rId9"/>
    <p:sldId id="273" r:id="rId10"/>
    <p:sldId id="274" r:id="rId11"/>
    <p:sldId id="262" r:id="rId12"/>
    <p:sldId id="259" r:id="rId13"/>
    <p:sldId id="275" r:id="rId14"/>
    <p:sldId id="280" r:id="rId15"/>
    <p:sldId id="276" r:id="rId16"/>
    <p:sldId id="279" r:id="rId17"/>
    <p:sldId id="260" r:id="rId18"/>
    <p:sldId id="264" r:id="rId19"/>
    <p:sldId id="281" r:id="rId20"/>
    <p:sldId id="263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 scaleToFitPaper="1"/>
  <p:showPr showNarration="1" useTimings="0">
    <p:present/>
    <p:sldAll/>
    <p:penClr>
      <a:schemeClr val="tx1"/>
    </p:penClr>
  </p:showPr>
  <p:clrMru>
    <a:srgbClr val="CF3A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4429" autoAdjust="0"/>
  </p:normalViewPr>
  <p:slideViewPr>
    <p:cSldViewPr snapToGrid="0" snapToObjects="1">
      <p:cViewPr varScale="1">
        <p:scale>
          <a:sx n="80" d="100"/>
          <a:sy n="80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B6891-F38E-4241-9FE2-2FAB5A00135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43B7D25-CB2F-472F-8AFC-AE0BCA2604E9}">
      <dgm:prSet phldrT="[Text]"/>
      <dgm:spPr/>
      <dgm:t>
        <a:bodyPr/>
        <a:lstStyle/>
        <a:p>
          <a:r>
            <a:rPr lang="en-US" dirty="0" smtClean="0"/>
            <a:t>Unbox books</a:t>
          </a:r>
          <a:endParaRPr lang="en-US" dirty="0"/>
        </a:p>
      </dgm:t>
    </dgm:pt>
    <dgm:pt modelId="{D46EBE10-90CF-4FB0-946C-A4E58CCEC305}" type="parTrans" cxnId="{CD7439D0-FBF2-4F85-9B92-79C4CDB0D536}">
      <dgm:prSet/>
      <dgm:spPr/>
      <dgm:t>
        <a:bodyPr/>
        <a:lstStyle/>
        <a:p>
          <a:endParaRPr lang="en-US"/>
        </a:p>
      </dgm:t>
    </dgm:pt>
    <dgm:pt modelId="{2B7E445B-90FD-4F73-96D0-EE0CE68E2147}" type="sibTrans" cxnId="{CD7439D0-FBF2-4F85-9B92-79C4CDB0D536}">
      <dgm:prSet/>
      <dgm:spPr/>
      <dgm:t>
        <a:bodyPr/>
        <a:lstStyle/>
        <a:p>
          <a:endParaRPr lang="en-US"/>
        </a:p>
      </dgm:t>
    </dgm:pt>
    <dgm:pt modelId="{A01DD7B7-4735-4844-9E1A-33F8A25C1980}">
      <dgm:prSet phldrT="[Text]" phldr="1"/>
      <dgm:spPr/>
      <dgm:t>
        <a:bodyPr/>
        <a:lstStyle/>
        <a:p>
          <a:endParaRPr lang="en-US" dirty="0"/>
        </a:p>
      </dgm:t>
    </dgm:pt>
    <dgm:pt modelId="{05220EE6-7DDF-4208-86A8-85E17E092E36}" type="parTrans" cxnId="{3AEF4761-C4AD-4E8B-BDFC-90A4A47426BC}">
      <dgm:prSet/>
      <dgm:spPr/>
      <dgm:t>
        <a:bodyPr/>
        <a:lstStyle/>
        <a:p>
          <a:endParaRPr lang="en-US"/>
        </a:p>
      </dgm:t>
    </dgm:pt>
    <dgm:pt modelId="{E4A6CCF0-94A9-4BAC-BE42-85CD005E57DF}" type="sibTrans" cxnId="{3AEF4761-C4AD-4E8B-BDFC-90A4A47426BC}">
      <dgm:prSet/>
      <dgm:spPr/>
      <dgm:t>
        <a:bodyPr/>
        <a:lstStyle/>
        <a:p>
          <a:endParaRPr lang="en-US"/>
        </a:p>
      </dgm:t>
    </dgm:pt>
    <dgm:pt modelId="{95A5ED10-229C-499D-BBDD-B2783E179DFF}">
      <dgm:prSet phldrT="[Text]" phldr="1"/>
      <dgm:spPr/>
      <dgm:t>
        <a:bodyPr/>
        <a:lstStyle/>
        <a:p>
          <a:endParaRPr lang="en-US" dirty="0"/>
        </a:p>
      </dgm:t>
    </dgm:pt>
    <dgm:pt modelId="{C041F11B-66EB-417C-83B0-561B43B18E3E}" type="parTrans" cxnId="{9B5B4ADE-0C4D-4989-BE60-919FFBDA7C83}">
      <dgm:prSet/>
      <dgm:spPr/>
      <dgm:t>
        <a:bodyPr/>
        <a:lstStyle/>
        <a:p>
          <a:endParaRPr lang="en-US"/>
        </a:p>
      </dgm:t>
    </dgm:pt>
    <dgm:pt modelId="{3DA51E2D-B657-491D-A372-C5CD25264E72}" type="sibTrans" cxnId="{9B5B4ADE-0C4D-4989-BE60-919FFBDA7C83}">
      <dgm:prSet/>
      <dgm:spPr/>
      <dgm:t>
        <a:bodyPr/>
        <a:lstStyle/>
        <a:p>
          <a:endParaRPr lang="en-US"/>
        </a:p>
      </dgm:t>
    </dgm:pt>
    <dgm:pt modelId="{F4ECE4B9-71B0-4F63-99B8-DA4B14C20AAA}">
      <dgm:prSet phldrT="[Text]"/>
      <dgm:spPr/>
      <dgm:t>
        <a:bodyPr/>
        <a:lstStyle/>
        <a:p>
          <a:r>
            <a:rPr lang="en-US" dirty="0" smtClean="0"/>
            <a:t>Cataloging processing (assess record, make any changes or overlay with new record)</a:t>
          </a:r>
          <a:endParaRPr lang="en-US" dirty="0"/>
        </a:p>
      </dgm:t>
    </dgm:pt>
    <dgm:pt modelId="{78D56AA9-8158-4FEA-9854-000799934C96}" type="parTrans" cxnId="{4DE0DB17-A896-416B-9909-DC24A2D5941E}">
      <dgm:prSet/>
      <dgm:spPr/>
      <dgm:t>
        <a:bodyPr/>
        <a:lstStyle/>
        <a:p>
          <a:endParaRPr lang="en-US"/>
        </a:p>
      </dgm:t>
    </dgm:pt>
    <dgm:pt modelId="{B359833B-57A5-438C-9461-3A6A742BD0ED}" type="sibTrans" cxnId="{4DE0DB17-A896-416B-9909-DC24A2D5941E}">
      <dgm:prSet/>
      <dgm:spPr/>
      <dgm:t>
        <a:bodyPr/>
        <a:lstStyle/>
        <a:p>
          <a:endParaRPr lang="en-US"/>
        </a:p>
      </dgm:t>
    </dgm:pt>
    <dgm:pt modelId="{C95A6D32-91AC-47CE-ADA7-5623C6686A6A}">
      <dgm:prSet phldrT="[Text]"/>
      <dgm:spPr/>
      <dgm:t>
        <a:bodyPr/>
        <a:lstStyle/>
        <a:p>
          <a:r>
            <a:rPr lang="en-US" dirty="0" smtClean="0"/>
            <a:t>Lettering (spine label, takes to circulation)</a:t>
          </a:r>
          <a:endParaRPr lang="en-US" dirty="0"/>
        </a:p>
      </dgm:t>
    </dgm:pt>
    <dgm:pt modelId="{B118A7C4-9037-45FA-8919-0139EE730D49}" type="parTrans" cxnId="{97F2229B-7A9C-478B-BD02-3F0D1B5F9F62}">
      <dgm:prSet/>
      <dgm:spPr/>
      <dgm:t>
        <a:bodyPr/>
        <a:lstStyle/>
        <a:p>
          <a:endParaRPr lang="en-US"/>
        </a:p>
      </dgm:t>
    </dgm:pt>
    <dgm:pt modelId="{8DF71EB3-B520-4C03-9E26-8B15A1A61BD8}" type="sibTrans" cxnId="{97F2229B-7A9C-478B-BD02-3F0D1B5F9F62}">
      <dgm:prSet/>
      <dgm:spPr/>
      <dgm:t>
        <a:bodyPr/>
        <a:lstStyle/>
        <a:p>
          <a:endParaRPr lang="en-US"/>
        </a:p>
      </dgm:t>
    </dgm:pt>
    <dgm:pt modelId="{9B0DEBAE-7684-49F9-8B8D-459630399DC6}">
      <dgm:prSet phldrT="[Text]"/>
      <dgm:spPr/>
      <dgm:t>
        <a:bodyPr/>
        <a:lstStyle/>
        <a:p>
          <a:r>
            <a:rPr lang="en-US" dirty="0" smtClean="0"/>
            <a:t>Acquisition processing (dup check, close order, tattle tape)</a:t>
          </a:r>
          <a:endParaRPr lang="en-US" dirty="0"/>
        </a:p>
      </dgm:t>
    </dgm:pt>
    <dgm:pt modelId="{F3FA646F-5EC7-42CA-BA8E-B5A7BCFEA2D7}" type="parTrans" cxnId="{5C47A344-402E-4936-A2D2-499B1D3EDB05}">
      <dgm:prSet/>
      <dgm:spPr/>
      <dgm:t>
        <a:bodyPr/>
        <a:lstStyle/>
        <a:p>
          <a:endParaRPr lang="en-US"/>
        </a:p>
      </dgm:t>
    </dgm:pt>
    <dgm:pt modelId="{A7DDA6AC-2070-40E2-85DC-3640047BE2C7}" type="sibTrans" cxnId="{5C47A344-402E-4936-A2D2-499B1D3EDB05}">
      <dgm:prSet/>
      <dgm:spPr/>
      <dgm:t>
        <a:bodyPr/>
        <a:lstStyle/>
        <a:p>
          <a:endParaRPr lang="en-US"/>
        </a:p>
      </dgm:t>
    </dgm:pt>
    <dgm:pt modelId="{BD46A701-BFB7-4725-BA68-71C3AA2B5410}">
      <dgm:prSet phldrT="[Text]"/>
      <dgm:spPr/>
      <dgm:t>
        <a:bodyPr/>
        <a:lstStyle/>
        <a:p>
          <a:r>
            <a:rPr lang="en-US" dirty="0" smtClean="0"/>
            <a:t>Review room</a:t>
          </a:r>
          <a:endParaRPr lang="en-US" dirty="0"/>
        </a:p>
      </dgm:t>
    </dgm:pt>
    <dgm:pt modelId="{EBE14D50-C7EB-4DB2-A15C-6E6E5D1A4D24}" type="parTrans" cxnId="{C7936BD6-46EB-499D-B6C4-1947F9BDD4B9}">
      <dgm:prSet/>
      <dgm:spPr/>
      <dgm:t>
        <a:bodyPr/>
        <a:lstStyle/>
        <a:p>
          <a:endParaRPr lang="en-US"/>
        </a:p>
      </dgm:t>
    </dgm:pt>
    <dgm:pt modelId="{F5C238C1-34F3-40A8-97B2-E9C511614EF0}" type="sibTrans" cxnId="{C7936BD6-46EB-499D-B6C4-1947F9BDD4B9}">
      <dgm:prSet/>
      <dgm:spPr/>
      <dgm:t>
        <a:bodyPr/>
        <a:lstStyle/>
        <a:p>
          <a:endParaRPr lang="en-US"/>
        </a:p>
      </dgm:t>
    </dgm:pt>
    <dgm:pt modelId="{5FC325EC-17E2-402A-A125-B846EDAF3BE3}" type="pres">
      <dgm:prSet presAssocID="{DDEB6891-F38E-4241-9FE2-2FAB5A00135B}" presName="arrowDiagram" presStyleCnt="0">
        <dgm:presLayoutVars>
          <dgm:chMax val="5"/>
          <dgm:dir/>
          <dgm:resizeHandles val="exact"/>
        </dgm:presLayoutVars>
      </dgm:prSet>
      <dgm:spPr/>
    </dgm:pt>
    <dgm:pt modelId="{F884BE42-F90A-4834-BE2E-336C0B21000F}" type="pres">
      <dgm:prSet presAssocID="{DDEB6891-F38E-4241-9FE2-2FAB5A00135B}" presName="arrow" presStyleLbl="bgShp" presStyleIdx="0" presStyleCnt="1" custLinFactNeighborX="-509"/>
      <dgm:spPr/>
    </dgm:pt>
    <dgm:pt modelId="{C99E5910-1DE5-4F30-899B-7E3CAAC7AF5C}" type="pres">
      <dgm:prSet presAssocID="{DDEB6891-F38E-4241-9FE2-2FAB5A00135B}" presName="arrowDiagram5" presStyleCnt="0"/>
      <dgm:spPr/>
    </dgm:pt>
    <dgm:pt modelId="{5343B2B6-694B-46BA-B615-F95D958579B8}" type="pres">
      <dgm:prSet presAssocID="{643B7D25-CB2F-472F-8AFC-AE0BCA2604E9}" presName="bullet5a" presStyleLbl="node1" presStyleIdx="0" presStyleCnt="5"/>
      <dgm:spPr/>
    </dgm:pt>
    <dgm:pt modelId="{F023C8D9-0D8A-4B26-9D3A-F6FCCE6400E8}" type="pres">
      <dgm:prSet presAssocID="{643B7D25-CB2F-472F-8AFC-AE0BCA2604E9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965FB-2A1C-47E6-8A10-6A5E4B779EB8}" type="pres">
      <dgm:prSet presAssocID="{BD46A701-BFB7-4725-BA68-71C3AA2B5410}" presName="bullet5b" presStyleLbl="node1" presStyleIdx="1" presStyleCnt="5"/>
      <dgm:spPr/>
    </dgm:pt>
    <dgm:pt modelId="{76B05ECA-49FC-42DA-A5F5-8C1A4F52B97D}" type="pres">
      <dgm:prSet presAssocID="{BD46A701-BFB7-4725-BA68-71C3AA2B5410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90701-5692-4B38-960F-884A02CF3795}" type="pres">
      <dgm:prSet presAssocID="{9B0DEBAE-7684-49F9-8B8D-459630399DC6}" presName="bullet5c" presStyleLbl="node1" presStyleIdx="2" presStyleCnt="5"/>
      <dgm:spPr/>
    </dgm:pt>
    <dgm:pt modelId="{30DEB32D-07D8-4F25-9DBF-72D7B485DB0E}" type="pres">
      <dgm:prSet presAssocID="{9B0DEBAE-7684-49F9-8B8D-459630399DC6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9A792-8797-43AC-A6C5-D13E4B8AF901}" type="pres">
      <dgm:prSet presAssocID="{F4ECE4B9-71B0-4F63-99B8-DA4B14C20AAA}" presName="bullet5d" presStyleLbl="node1" presStyleIdx="3" presStyleCnt="5"/>
      <dgm:spPr/>
    </dgm:pt>
    <dgm:pt modelId="{3EF10775-3E14-4BD6-A259-3FD3BC3AF799}" type="pres">
      <dgm:prSet presAssocID="{F4ECE4B9-71B0-4F63-99B8-DA4B14C20AAA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0AFC8-20AE-4F97-A730-63FEB79E7B93}" type="pres">
      <dgm:prSet presAssocID="{C95A6D32-91AC-47CE-ADA7-5623C6686A6A}" presName="bullet5e" presStyleLbl="node1" presStyleIdx="4" presStyleCnt="5"/>
      <dgm:spPr/>
    </dgm:pt>
    <dgm:pt modelId="{08202C42-E3E4-404B-85FA-C606845AB36E}" type="pres">
      <dgm:prSet presAssocID="{C95A6D32-91AC-47CE-ADA7-5623C6686A6A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25BE28-F49E-6442-8894-3226603848C1}" type="presOf" srcId="{9B0DEBAE-7684-49F9-8B8D-459630399DC6}" destId="{30DEB32D-07D8-4F25-9DBF-72D7B485DB0E}" srcOrd="0" destOrd="0" presId="urn:microsoft.com/office/officeart/2005/8/layout/arrow2"/>
    <dgm:cxn modelId="{3AEF4761-C4AD-4E8B-BDFC-90A4A47426BC}" srcId="{DDEB6891-F38E-4241-9FE2-2FAB5A00135B}" destId="{A01DD7B7-4735-4844-9E1A-33F8A25C1980}" srcOrd="5" destOrd="0" parTransId="{05220EE6-7DDF-4208-86A8-85E17E092E36}" sibTransId="{E4A6CCF0-94A9-4BAC-BE42-85CD005E57DF}"/>
    <dgm:cxn modelId="{97F2229B-7A9C-478B-BD02-3F0D1B5F9F62}" srcId="{DDEB6891-F38E-4241-9FE2-2FAB5A00135B}" destId="{C95A6D32-91AC-47CE-ADA7-5623C6686A6A}" srcOrd="4" destOrd="0" parTransId="{B118A7C4-9037-45FA-8919-0139EE730D49}" sibTransId="{8DF71EB3-B520-4C03-9E26-8B15A1A61BD8}"/>
    <dgm:cxn modelId="{4DE0DB17-A896-416B-9909-DC24A2D5941E}" srcId="{DDEB6891-F38E-4241-9FE2-2FAB5A00135B}" destId="{F4ECE4B9-71B0-4F63-99B8-DA4B14C20AAA}" srcOrd="3" destOrd="0" parTransId="{78D56AA9-8158-4FEA-9854-000799934C96}" sibTransId="{B359833B-57A5-438C-9461-3A6A742BD0ED}"/>
    <dgm:cxn modelId="{5C47A344-402E-4936-A2D2-499B1D3EDB05}" srcId="{DDEB6891-F38E-4241-9FE2-2FAB5A00135B}" destId="{9B0DEBAE-7684-49F9-8B8D-459630399DC6}" srcOrd="2" destOrd="0" parTransId="{F3FA646F-5EC7-42CA-BA8E-B5A7BCFEA2D7}" sibTransId="{A7DDA6AC-2070-40E2-85DC-3640047BE2C7}"/>
    <dgm:cxn modelId="{6B2E0DB4-740B-464A-ABC1-64B34875A4FF}" type="presOf" srcId="{643B7D25-CB2F-472F-8AFC-AE0BCA2604E9}" destId="{F023C8D9-0D8A-4B26-9D3A-F6FCCE6400E8}" srcOrd="0" destOrd="0" presId="urn:microsoft.com/office/officeart/2005/8/layout/arrow2"/>
    <dgm:cxn modelId="{C7936BD6-46EB-499D-B6C4-1947F9BDD4B9}" srcId="{DDEB6891-F38E-4241-9FE2-2FAB5A00135B}" destId="{BD46A701-BFB7-4725-BA68-71C3AA2B5410}" srcOrd="1" destOrd="0" parTransId="{EBE14D50-C7EB-4DB2-A15C-6E6E5D1A4D24}" sibTransId="{F5C238C1-34F3-40A8-97B2-E9C511614EF0}"/>
    <dgm:cxn modelId="{109324A8-2085-3F4D-9A45-F5DA11DEF969}" type="presOf" srcId="{F4ECE4B9-71B0-4F63-99B8-DA4B14C20AAA}" destId="{3EF10775-3E14-4BD6-A259-3FD3BC3AF799}" srcOrd="0" destOrd="0" presId="urn:microsoft.com/office/officeart/2005/8/layout/arrow2"/>
    <dgm:cxn modelId="{33D284E1-77EE-174E-B823-906C150F4764}" type="presOf" srcId="{BD46A701-BFB7-4725-BA68-71C3AA2B5410}" destId="{76B05ECA-49FC-42DA-A5F5-8C1A4F52B97D}" srcOrd="0" destOrd="0" presId="urn:microsoft.com/office/officeart/2005/8/layout/arrow2"/>
    <dgm:cxn modelId="{FD0C0CF4-E6B6-0548-AFA6-2DBACC7D904E}" type="presOf" srcId="{DDEB6891-F38E-4241-9FE2-2FAB5A00135B}" destId="{5FC325EC-17E2-402A-A125-B846EDAF3BE3}" srcOrd="0" destOrd="0" presId="urn:microsoft.com/office/officeart/2005/8/layout/arrow2"/>
    <dgm:cxn modelId="{CD7439D0-FBF2-4F85-9B92-79C4CDB0D536}" srcId="{DDEB6891-F38E-4241-9FE2-2FAB5A00135B}" destId="{643B7D25-CB2F-472F-8AFC-AE0BCA2604E9}" srcOrd="0" destOrd="0" parTransId="{D46EBE10-90CF-4FB0-946C-A4E58CCEC305}" sibTransId="{2B7E445B-90FD-4F73-96D0-EE0CE68E2147}"/>
    <dgm:cxn modelId="{9B5B4ADE-0C4D-4989-BE60-919FFBDA7C83}" srcId="{DDEB6891-F38E-4241-9FE2-2FAB5A00135B}" destId="{95A5ED10-229C-499D-BBDD-B2783E179DFF}" srcOrd="6" destOrd="0" parTransId="{C041F11B-66EB-417C-83B0-561B43B18E3E}" sibTransId="{3DA51E2D-B657-491D-A372-C5CD25264E72}"/>
    <dgm:cxn modelId="{95FFF80F-3102-454D-841F-A5E7AE672079}" type="presOf" srcId="{C95A6D32-91AC-47CE-ADA7-5623C6686A6A}" destId="{08202C42-E3E4-404B-85FA-C606845AB36E}" srcOrd="0" destOrd="0" presId="urn:microsoft.com/office/officeart/2005/8/layout/arrow2"/>
    <dgm:cxn modelId="{CAB780EA-9B46-3C4C-A502-D37112E24229}" type="presParOf" srcId="{5FC325EC-17E2-402A-A125-B846EDAF3BE3}" destId="{F884BE42-F90A-4834-BE2E-336C0B21000F}" srcOrd="0" destOrd="0" presId="urn:microsoft.com/office/officeart/2005/8/layout/arrow2"/>
    <dgm:cxn modelId="{2819E77D-CBFE-E447-BED6-BF010B8521C0}" type="presParOf" srcId="{5FC325EC-17E2-402A-A125-B846EDAF3BE3}" destId="{C99E5910-1DE5-4F30-899B-7E3CAAC7AF5C}" srcOrd="1" destOrd="0" presId="urn:microsoft.com/office/officeart/2005/8/layout/arrow2"/>
    <dgm:cxn modelId="{054F9B3C-502C-6B43-BCB2-8D51863EE92E}" type="presParOf" srcId="{C99E5910-1DE5-4F30-899B-7E3CAAC7AF5C}" destId="{5343B2B6-694B-46BA-B615-F95D958579B8}" srcOrd="0" destOrd="0" presId="urn:microsoft.com/office/officeart/2005/8/layout/arrow2"/>
    <dgm:cxn modelId="{E0FA5736-AC95-8341-96E2-44DD8184E50C}" type="presParOf" srcId="{C99E5910-1DE5-4F30-899B-7E3CAAC7AF5C}" destId="{F023C8D9-0D8A-4B26-9D3A-F6FCCE6400E8}" srcOrd="1" destOrd="0" presId="urn:microsoft.com/office/officeart/2005/8/layout/arrow2"/>
    <dgm:cxn modelId="{6A81EDD0-97BA-F747-9CE5-22108E8AFBD9}" type="presParOf" srcId="{C99E5910-1DE5-4F30-899B-7E3CAAC7AF5C}" destId="{FF1965FB-2A1C-47E6-8A10-6A5E4B779EB8}" srcOrd="2" destOrd="0" presId="urn:microsoft.com/office/officeart/2005/8/layout/arrow2"/>
    <dgm:cxn modelId="{D8BC257B-B16D-3C4E-B1FA-E48F31AD4288}" type="presParOf" srcId="{C99E5910-1DE5-4F30-899B-7E3CAAC7AF5C}" destId="{76B05ECA-49FC-42DA-A5F5-8C1A4F52B97D}" srcOrd="3" destOrd="0" presId="urn:microsoft.com/office/officeart/2005/8/layout/arrow2"/>
    <dgm:cxn modelId="{DB469C4B-75EC-BE40-A7EC-EB71B5F92CDC}" type="presParOf" srcId="{C99E5910-1DE5-4F30-899B-7E3CAAC7AF5C}" destId="{B6A90701-5692-4B38-960F-884A02CF3795}" srcOrd="4" destOrd="0" presId="urn:microsoft.com/office/officeart/2005/8/layout/arrow2"/>
    <dgm:cxn modelId="{3B4B1747-0204-4F44-A746-8DEA89D07333}" type="presParOf" srcId="{C99E5910-1DE5-4F30-899B-7E3CAAC7AF5C}" destId="{30DEB32D-07D8-4F25-9DBF-72D7B485DB0E}" srcOrd="5" destOrd="0" presId="urn:microsoft.com/office/officeart/2005/8/layout/arrow2"/>
    <dgm:cxn modelId="{5D4856AF-E9BA-4C4D-8512-3F947BD26E0D}" type="presParOf" srcId="{C99E5910-1DE5-4F30-899B-7E3CAAC7AF5C}" destId="{AF39A792-8797-43AC-A6C5-D13E4B8AF901}" srcOrd="6" destOrd="0" presId="urn:microsoft.com/office/officeart/2005/8/layout/arrow2"/>
    <dgm:cxn modelId="{EAADD4D6-3071-AE43-88D3-52C176CB796D}" type="presParOf" srcId="{C99E5910-1DE5-4F30-899B-7E3CAAC7AF5C}" destId="{3EF10775-3E14-4BD6-A259-3FD3BC3AF799}" srcOrd="7" destOrd="0" presId="urn:microsoft.com/office/officeart/2005/8/layout/arrow2"/>
    <dgm:cxn modelId="{BA6BC025-1C9D-104B-9D91-984D8EF000CE}" type="presParOf" srcId="{C99E5910-1DE5-4F30-899B-7E3CAAC7AF5C}" destId="{14E0AFC8-20AE-4F97-A730-63FEB79E7B93}" srcOrd="8" destOrd="0" presId="urn:microsoft.com/office/officeart/2005/8/layout/arrow2"/>
    <dgm:cxn modelId="{D8754370-47FB-1447-9519-D31D9C52A8C0}" type="presParOf" srcId="{C99E5910-1DE5-4F30-899B-7E3CAAC7AF5C}" destId="{08202C42-E3E4-404B-85FA-C606845AB36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C9B7C-280D-424C-967A-FB77CF89C79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5A46EAA-DF5F-4A88-8C4C-E31574356E9B}">
      <dgm:prSet phldrT="[Text]"/>
      <dgm:spPr/>
      <dgm:t>
        <a:bodyPr/>
        <a:lstStyle/>
        <a:p>
          <a:r>
            <a:rPr lang="en-US" dirty="0" smtClean="0"/>
            <a:t>Unbox books</a:t>
          </a:r>
          <a:endParaRPr lang="en-US" dirty="0"/>
        </a:p>
      </dgm:t>
    </dgm:pt>
    <dgm:pt modelId="{A2B3CB88-B268-42F5-874B-7F8DDF155848}" type="parTrans" cxnId="{48C5B02D-EC30-42BB-A434-10AAEA16FFF7}">
      <dgm:prSet/>
      <dgm:spPr/>
      <dgm:t>
        <a:bodyPr/>
        <a:lstStyle/>
        <a:p>
          <a:endParaRPr lang="en-US"/>
        </a:p>
      </dgm:t>
    </dgm:pt>
    <dgm:pt modelId="{4C2D7112-AE22-4387-B55D-BC9C67AECE7C}" type="sibTrans" cxnId="{48C5B02D-EC30-42BB-A434-10AAEA16FFF7}">
      <dgm:prSet/>
      <dgm:spPr/>
      <dgm:t>
        <a:bodyPr/>
        <a:lstStyle/>
        <a:p>
          <a:endParaRPr lang="en-US"/>
        </a:p>
      </dgm:t>
    </dgm:pt>
    <dgm:pt modelId="{938634A3-469E-4428-8C74-5131D0AF65F6}">
      <dgm:prSet phldrT="[Text]"/>
      <dgm:spPr/>
      <dgm:t>
        <a:bodyPr/>
        <a:lstStyle/>
        <a:p>
          <a:r>
            <a:rPr lang="en-US" dirty="0" smtClean="0"/>
            <a:t>Acquisitions processing (dup check, close order)</a:t>
          </a:r>
          <a:endParaRPr lang="en-US" dirty="0"/>
        </a:p>
      </dgm:t>
    </dgm:pt>
    <dgm:pt modelId="{2560D926-E9B5-45A4-82D8-A62A84618D5D}" type="parTrans" cxnId="{C975A9FA-D2D1-4E11-8085-418582F379EA}">
      <dgm:prSet/>
      <dgm:spPr/>
      <dgm:t>
        <a:bodyPr/>
        <a:lstStyle/>
        <a:p>
          <a:endParaRPr lang="en-US"/>
        </a:p>
      </dgm:t>
    </dgm:pt>
    <dgm:pt modelId="{24533436-4AF4-4819-B4C6-107664B8D063}" type="sibTrans" cxnId="{C975A9FA-D2D1-4E11-8085-418582F379EA}">
      <dgm:prSet/>
      <dgm:spPr/>
      <dgm:t>
        <a:bodyPr/>
        <a:lstStyle/>
        <a:p>
          <a:endParaRPr lang="en-US"/>
        </a:p>
      </dgm:t>
    </dgm:pt>
    <dgm:pt modelId="{E2911EA6-EEEC-4751-9B0A-98004DBE5C30}">
      <dgm:prSet phldrT="[Text]"/>
      <dgm:spPr/>
      <dgm:t>
        <a:bodyPr/>
        <a:lstStyle/>
        <a:p>
          <a:r>
            <a:rPr lang="en-US" dirty="0" smtClean="0"/>
            <a:t>Cataloging (assess record, make any needed changes)</a:t>
          </a:r>
          <a:endParaRPr lang="en-US" dirty="0"/>
        </a:p>
      </dgm:t>
    </dgm:pt>
    <dgm:pt modelId="{A3F75CAB-277B-4BA6-A664-30F90471B3F4}" type="parTrans" cxnId="{70035482-35D8-4B54-86A4-A82942EA1EEE}">
      <dgm:prSet/>
      <dgm:spPr/>
      <dgm:t>
        <a:bodyPr/>
        <a:lstStyle/>
        <a:p>
          <a:endParaRPr lang="en-US"/>
        </a:p>
      </dgm:t>
    </dgm:pt>
    <dgm:pt modelId="{30C743DB-9C40-4037-BABF-2108291A497E}" type="sibTrans" cxnId="{70035482-35D8-4B54-86A4-A82942EA1EEE}">
      <dgm:prSet/>
      <dgm:spPr/>
      <dgm:t>
        <a:bodyPr/>
        <a:lstStyle/>
        <a:p>
          <a:endParaRPr lang="en-US"/>
        </a:p>
      </dgm:t>
    </dgm:pt>
    <dgm:pt modelId="{57B1B652-CBE1-4B56-8632-754ECDC04151}">
      <dgm:prSet phldrT="[Text]"/>
      <dgm:spPr/>
      <dgm:t>
        <a:bodyPr/>
        <a:lstStyle/>
        <a:p>
          <a:r>
            <a:rPr lang="en-US" dirty="0" smtClean="0"/>
            <a:t>Lettering (fix any needed labels, take to circulation)</a:t>
          </a:r>
          <a:endParaRPr lang="en-US" dirty="0"/>
        </a:p>
      </dgm:t>
    </dgm:pt>
    <dgm:pt modelId="{284B2CCD-0781-4C1B-870F-08951177620E}" type="parTrans" cxnId="{A75A4F57-BC35-470A-A4A5-47E4A15C2A8B}">
      <dgm:prSet/>
      <dgm:spPr/>
      <dgm:t>
        <a:bodyPr/>
        <a:lstStyle/>
        <a:p>
          <a:endParaRPr lang="en-US"/>
        </a:p>
      </dgm:t>
    </dgm:pt>
    <dgm:pt modelId="{4DE39291-F148-4D52-9960-D3C9AE85F63C}" type="sibTrans" cxnId="{A75A4F57-BC35-470A-A4A5-47E4A15C2A8B}">
      <dgm:prSet/>
      <dgm:spPr/>
      <dgm:t>
        <a:bodyPr/>
        <a:lstStyle/>
        <a:p>
          <a:endParaRPr lang="en-US"/>
        </a:p>
      </dgm:t>
    </dgm:pt>
    <dgm:pt modelId="{8FCA9BE4-DD66-4211-AF11-CC1A9FF1611C}" type="pres">
      <dgm:prSet presAssocID="{EACC9B7C-280D-424C-967A-FB77CF89C794}" presName="arrowDiagram" presStyleCnt="0">
        <dgm:presLayoutVars>
          <dgm:chMax val="5"/>
          <dgm:dir/>
          <dgm:resizeHandles val="exact"/>
        </dgm:presLayoutVars>
      </dgm:prSet>
      <dgm:spPr/>
    </dgm:pt>
    <dgm:pt modelId="{FE6AF900-AE11-47FD-98B8-E647A97D3795}" type="pres">
      <dgm:prSet presAssocID="{EACC9B7C-280D-424C-967A-FB77CF89C794}" presName="arrow" presStyleLbl="bgShp" presStyleIdx="0" presStyleCnt="1"/>
      <dgm:spPr/>
    </dgm:pt>
    <dgm:pt modelId="{3470F5D3-FDD6-4F40-A798-0B2E91BB09C0}" type="pres">
      <dgm:prSet presAssocID="{EACC9B7C-280D-424C-967A-FB77CF89C794}" presName="arrowDiagram4" presStyleCnt="0"/>
      <dgm:spPr/>
    </dgm:pt>
    <dgm:pt modelId="{0B84653C-11D8-4027-B461-EBF38DF4D2A8}" type="pres">
      <dgm:prSet presAssocID="{15A46EAA-DF5F-4A88-8C4C-E31574356E9B}" presName="bullet4a" presStyleLbl="node1" presStyleIdx="0" presStyleCnt="4"/>
      <dgm:spPr/>
    </dgm:pt>
    <dgm:pt modelId="{4136E853-ABF9-4563-9B55-668354D77104}" type="pres">
      <dgm:prSet presAssocID="{15A46EAA-DF5F-4A88-8C4C-E31574356E9B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FB6FD-F9DE-4136-A6F1-751E930FE4D9}" type="pres">
      <dgm:prSet presAssocID="{938634A3-469E-4428-8C74-5131D0AF65F6}" presName="bullet4b" presStyleLbl="node1" presStyleIdx="1" presStyleCnt="4"/>
      <dgm:spPr/>
    </dgm:pt>
    <dgm:pt modelId="{1BC72971-8A8B-41EF-80DC-705885660F9E}" type="pres">
      <dgm:prSet presAssocID="{938634A3-469E-4428-8C74-5131D0AF65F6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4C717-0C25-4A33-A518-6096BBED98BA}" type="pres">
      <dgm:prSet presAssocID="{E2911EA6-EEEC-4751-9B0A-98004DBE5C30}" presName="bullet4c" presStyleLbl="node1" presStyleIdx="2" presStyleCnt="4"/>
      <dgm:spPr/>
    </dgm:pt>
    <dgm:pt modelId="{0E8EFE42-457E-4EF7-8645-4DC769DEDAC8}" type="pres">
      <dgm:prSet presAssocID="{E2911EA6-EEEC-4751-9B0A-98004DBE5C30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6D206-E07A-493E-8E76-D35512FFFBDF}" type="pres">
      <dgm:prSet presAssocID="{57B1B652-CBE1-4B56-8632-754ECDC04151}" presName="bullet4d" presStyleLbl="node1" presStyleIdx="3" presStyleCnt="4"/>
      <dgm:spPr/>
    </dgm:pt>
    <dgm:pt modelId="{5C0C31C4-791D-4A6F-97BC-05F6F26072D2}" type="pres">
      <dgm:prSet presAssocID="{57B1B652-CBE1-4B56-8632-754ECDC04151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81BB85-6F0F-D747-BB3D-543F32D6A702}" type="presOf" srcId="{938634A3-469E-4428-8C74-5131D0AF65F6}" destId="{1BC72971-8A8B-41EF-80DC-705885660F9E}" srcOrd="0" destOrd="0" presId="urn:microsoft.com/office/officeart/2005/8/layout/arrow2"/>
    <dgm:cxn modelId="{D21790CA-F179-8141-A0DF-259E5D0E2036}" type="presOf" srcId="{57B1B652-CBE1-4B56-8632-754ECDC04151}" destId="{5C0C31C4-791D-4A6F-97BC-05F6F26072D2}" srcOrd="0" destOrd="0" presId="urn:microsoft.com/office/officeart/2005/8/layout/arrow2"/>
    <dgm:cxn modelId="{AEBC2B54-A80D-FE49-B23F-5F9F4F18576F}" type="presOf" srcId="{EACC9B7C-280D-424C-967A-FB77CF89C794}" destId="{8FCA9BE4-DD66-4211-AF11-CC1A9FF1611C}" srcOrd="0" destOrd="0" presId="urn:microsoft.com/office/officeart/2005/8/layout/arrow2"/>
    <dgm:cxn modelId="{6DBD8A1C-EE2C-F449-BD07-E3529CE77E69}" type="presOf" srcId="{15A46EAA-DF5F-4A88-8C4C-E31574356E9B}" destId="{4136E853-ABF9-4563-9B55-668354D77104}" srcOrd="0" destOrd="0" presId="urn:microsoft.com/office/officeart/2005/8/layout/arrow2"/>
    <dgm:cxn modelId="{F2DD5735-DE9A-184B-A5C3-B7576D7D451F}" type="presOf" srcId="{E2911EA6-EEEC-4751-9B0A-98004DBE5C30}" destId="{0E8EFE42-457E-4EF7-8645-4DC769DEDAC8}" srcOrd="0" destOrd="0" presId="urn:microsoft.com/office/officeart/2005/8/layout/arrow2"/>
    <dgm:cxn modelId="{70035482-35D8-4B54-86A4-A82942EA1EEE}" srcId="{EACC9B7C-280D-424C-967A-FB77CF89C794}" destId="{E2911EA6-EEEC-4751-9B0A-98004DBE5C30}" srcOrd="2" destOrd="0" parTransId="{A3F75CAB-277B-4BA6-A664-30F90471B3F4}" sibTransId="{30C743DB-9C40-4037-BABF-2108291A497E}"/>
    <dgm:cxn modelId="{A75A4F57-BC35-470A-A4A5-47E4A15C2A8B}" srcId="{EACC9B7C-280D-424C-967A-FB77CF89C794}" destId="{57B1B652-CBE1-4B56-8632-754ECDC04151}" srcOrd="3" destOrd="0" parTransId="{284B2CCD-0781-4C1B-870F-08951177620E}" sibTransId="{4DE39291-F148-4D52-9960-D3C9AE85F63C}"/>
    <dgm:cxn modelId="{48C5B02D-EC30-42BB-A434-10AAEA16FFF7}" srcId="{EACC9B7C-280D-424C-967A-FB77CF89C794}" destId="{15A46EAA-DF5F-4A88-8C4C-E31574356E9B}" srcOrd="0" destOrd="0" parTransId="{A2B3CB88-B268-42F5-874B-7F8DDF155848}" sibTransId="{4C2D7112-AE22-4387-B55D-BC9C67AECE7C}"/>
    <dgm:cxn modelId="{C975A9FA-D2D1-4E11-8085-418582F379EA}" srcId="{EACC9B7C-280D-424C-967A-FB77CF89C794}" destId="{938634A3-469E-4428-8C74-5131D0AF65F6}" srcOrd="1" destOrd="0" parTransId="{2560D926-E9B5-45A4-82D8-A62A84618D5D}" sibTransId="{24533436-4AF4-4819-B4C6-107664B8D063}"/>
    <dgm:cxn modelId="{FEB75085-21C8-3E49-81EA-E1F68371D008}" type="presParOf" srcId="{8FCA9BE4-DD66-4211-AF11-CC1A9FF1611C}" destId="{FE6AF900-AE11-47FD-98B8-E647A97D3795}" srcOrd="0" destOrd="0" presId="urn:microsoft.com/office/officeart/2005/8/layout/arrow2"/>
    <dgm:cxn modelId="{6FA68735-8F6B-0D47-86BC-7CD6CD2423CB}" type="presParOf" srcId="{8FCA9BE4-DD66-4211-AF11-CC1A9FF1611C}" destId="{3470F5D3-FDD6-4F40-A798-0B2E91BB09C0}" srcOrd="1" destOrd="0" presId="urn:microsoft.com/office/officeart/2005/8/layout/arrow2"/>
    <dgm:cxn modelId="{72296446-577D-FE4A-9533-BDCE9D4C6AFB}" type="presParOf" srcId="{3470F5D3-FDD6-4F40-A798-0B2E91BB09C0}" destId="{0B84653C-11D8-4027-B461-EBF38DF4D2A8}" srcOrd="0" destOrd="0" presId="urn:microsoft.com/office/officeart/2005/8/layout/arrow2"/>
    <dgm:cxn modelId="{9D41C057-3A37-1743-9028-619F31A2E1E5}" type="presParOf" srcId="{3470F5D3-FDD6-4F40-A798-0B2E91BB09C0}" destId="{4136E853-ABF9-4563-9B55-668354D77104}" srcOrd="1" destOrd="0" presId="urn:microsoft.com/office/officeart/2005/8/layout/arrow2"/>
    <dgm:cxn modelId="{55EA164D-D3DE-D14F-B5DD-63CE0E7838E8}" type="presParOf" srcId="{3470F5D3-FDD6-4F40-A798-0B2E91BB09C0}" destId="{7F7FB6FD-F9DE-4136-A6F1-751E930FE4D9}" srcOrd="2" destOrd="0" presId="urn:microsoft.com/office/officeart/2005/8/layout/arrow2"/>
    <dgm:cxn modelId="{6C872D02-3796-724B-A4C2-8F9D4DB97F35}" type="presParOf" srcId="{3470F5D3-FDD6-4F40-A798-0B2E91BB09C0}" destId="{1BC72971-8A8B-41EF-80DC-705885660F9E}" srcOrd="3" destOrd="0" presId="urn:microsoft.com/office/officeart/2005/8/layout/arrow2"/>
    <dgm:cxn modelId="{EE249CED-F1BE-2D40-8EEB-06A38B049789}" type="presParOf" srcId="{3470F5D3-FDD6-4F40-A798-0B2E91BB09C0}" destId="{B024C717-0C25-4A33-A518-6096BBED98BA}" srcOrd="4" destOrd="0" presId="urn:microsoft.com/office/officeart/2005/8/layout/arrow2"/>
    <dgm:cxn modelId="{A89B402B-2D5F-CA43-9636-B63302935030}" type="presParOf" srcId="{3470F5D3-FDD6-4F40-A798-0B2E91BB09C0}" destId="{0E8EFE42-457E-4EF7-8645-4DC769DEDAC8}" srcOrd="5" destOrd="0" presId="urn:microsoft.com/office/officeart/2005/8/layout/arrow2"/>
    <dgm:cxn modelId="{1E8C8F18-FA49-E441-A79A-D41E5A06665A}" type="presParOf" srcId="{3470F5D3-FDD6-4F40-A798-0B2E91BB09C0}" destId="{68F6D206-E07A-493E-8E76-D35512FFFBDF}" srcOrd="6" destOrd="0" presId="urn:microsoft.com/office/officeart/2005/8/layout/arrow2"/>
    <dgm:cxn modelId="{9CF419A8-7116-DA45-8D20-79CF25DA2AA4}" type="presParOf" srcId="{3470F5D3-FDD6-4F40-A798-0B2E91BB09C0}" destId="{5C0C31C4-791D-4A6F-97BC-05F6F26072D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B0709-871B-457B-B60D-04185462ADA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6E9E320-F4C5-4ED3-9D4A-239C843857D7}">
      <dgm:prSet phldrT="[Text]"/>
      <dgm:spPr/>
      <dgm:t>
        <a:bodyPr/>
        <a:lstStyle/>
        <a:p>
          <a:r>
            <a:rPr lang="en-US" dirty="0" smtClean="0"/>
            <a:t>Unbox books</a:t>
          </a:r>
          <a:endParaRPr lang="en-US" dirty="0"/>
        </a:p>
      </dgm:t>
    </dgm:pt>
    <dgm:pt modelId="{46F0E250-FAB1-4497-B982-7940B582050D}" type="parTrans" cxnId="{04666028-7B73-45AC-AC3F-44D7D4E472F4}">
      <dgm:prSet/>
      <dgm:spPr/>
      <dgm:t>
        <a:bodyPr/>
        <a:lstStyle/>
        <a:p>
          <a:endParaRPr lang="en-US"/>
        </a:p>
      </dgm:t>
    </dgm:pt>
    <dgm:pt modelId="{2CDFAC2E-09BE-4AC3-B58C-E5B42D22FC04}" type="sibTrans" cxnId="{04666028-7B73-45AC-AC3F-44D7D4E472F4}">
      <dgm:prSet/>
      <dgm:spPr/>
      <dgm:t>
        <a:bodyPr/>
        <a:lstStyle/>
        <a:p>
          <a:endParaRPr lang="en-US"/>
        </a:p>
      </dgm:t>
    </dgm:pt>
    <dgm:pt modelId="{B5776212-3511-41C3-ACF9-B6347533AF14}">
      <dgm:prSet phldrT="[Text]"/>
      <dgm:spPr/>
      <dgm:t>
        <a:bodyPr/>
        <a:lstStyle/>
        <a:p>
          <a:endParaRPr lang="en-US" dirty="0"/>
        </a:p>
      </dgm:t>
    </dgm:pt>
    <dgm:pt modelId="{BD42174D-492A-4232-9F29-AF78AEEF758D}" type="parTrans" cxnId="{71C55B45-FEAC-45B1-84D3-BD5A7CD51B40}">
      <dgm:prSet/>
      <dgm:spPr/>
      <dgm:t>
        <a:bodyPr/>
        <a:lstStyle/>
        <a:p>
          <a:endParaRPr lang="en-US"/>
        </a:p>
      </dgm:t>
    </dgm:pt>
    <dgm:pt modelId="{845B71CB-191C-4648-A2C1-B4BAC6E6F543}" type="sibTrans" cxnId="{71C55B45-FEAC-45B1-84D3-BD5A7CD51B40}">
      <dgm:prSet/>
      <dgm:spPr/>
      <dgm:t>
        <a:bodyPr/>
        <a:lstStyle/>
        <a:p>
          <a:endParaRPr lang="en-US"/>
        </a:p>
      </dgm:t>
    </dgm:pt>
    <dgm:pt modelId="{DA9CE036-1264-4E88-8DDE-758D071A53F3}">
      <dgm:prSet phldrT="[Text]"/>
      <dgm:spPr/>
      <dgm:t>
        <a:bodyPr/>
        <a:lstStyle/>
        <a:p>
          <a:endParaRPr lang="en-US" dirty="0"/>
        </a:p>
      </dgm:t>
    </dgm:pt>
    <dgm:pt modelId="{484E0713-2ECF-4AF1-881C-08568F38B955}" type="parTrans" cxnId="{A9082CFD-CAE6-40F1-9F70-00F6975BD6F8}">
      <dgm:prSet/>
      <dgm:spPr/>
      <dgm:t>
        <a:bodyPr/>
        <a:lstStyle/>
        <a:p>
          <a:endParaRPr lang="en-US"/>
        </a:p>
      </dgm:t>
    </dgm:pt>
    <dgm:pt modelId="{69994020-41F1-437D-8232-9DFF35F1FC1B}" type="sibTrans" cxnId="{A9082CFD-CAE6-40F1-9F70-00F6975BD6F8}">
      <dgm:prSet/>
      <dgm:spPr/>
      <dgm:t>
        <a:bodyPr/>
        <a:lstStyle/>
        <a:p>
          <a:endParaRPr lang="en-US"/>
        </a:p>
      </dgm:t>
    </dgm:pt>
    <dgm:pt modelId="{7FD393BB-486F-426C-855F-F4767D7C71B2}">
      <dgm:prSet phldrT="[Text]"/>
      <dgm:spPr/>
      <dgm:t>
        <a:bodyPr/>
        <a:lstStyle/>
        <a:p>
          <a:r>
            <a:rPr lang="en-US" dirty="0" smtClean="0"/>
            <a:t>Cataloging/Acquisition students (review order and bib record)</a:t>
          </a:r>
          <a:endParaRPr lang="en-US" dirty="0"/>
        </a:p>
      </dgm:t>
    </dgm:pt>
    <dgm:pt modelId="{BF51B18A-0A72-4F95-9E82-4B862D4E05B1}" type="parTrans" cxnId="{D101CA17-810C-4873-868F-CD338EAFCD04}">
      <dgm:prSet/>
      <dgm:spPr/>
      <dgm:t>
        <a:bodyPr/>
        <a:lstStyle/>
        <a:p>
          <a:endParaRPr lang="en-US"/>
        </a:p>
      </dgm:t>
    </dgm:pt>
    <dgm:pt modelId="{3EC5C882-3278-482E-B7B9-50076E32D6D8}" type="sibTrans" cxnId="{D101CA17-810C-4873-868F-CD338EAFCD04}">
      <dgm:prSet/>
      <dgm:spPr/>
      <dgm:t>
        <a:bodyPr/>
        <a:lstStyle/>
        <a:p>
          <a:endParaRPr lang="en-US"/>
        </a:p>
      </dgm:t>
    </dgm:pt>
    <dgm:pt modelId="{B56B1FC2-EB2F-49CC-9C5F-199F324028D5}">
      <dgm:prSet phldrT="[Text]"/>
      <dgm:spPr/>
      <dgm:t>
        <a:bodyPr/>
        <a:lstStyle/>
        <a:p>
          <a:r>
            <a:rPr lang="en-US" dirty="0" smtClean="0"/>
            <a:t>Lettering (takes to circulation)</a:t>
          </a:r>
          <a:endParaRPr lang="en-US" dirty="0"/>
        </a:p>
      </dgm:t>
    </dgm:pt>
    <dgm:pt modelId="{0D791DB8-4442-47D7-BF7C-CA21EDD2D20D}" type="parTrans" cxnId="{70DBA57C-FFD4-42D6-88DC-830D498E2373}">
      <dgm:prSet/>
      <dgm:spPr/>
      <dgm:t>
        <a:bodyPr/>
        <a:lstStyle/>
        <a:p>
          <a:endParaRPr lang="en-US"/>
        </a:p>
      </dgm:t>
    </dgm:pt>
    <dgm:pt modelId="{EDC66F3A-8706-41D4-BCB7-230E08985362}" type="sibTrans" cxnId="{70DBA57C-FFD4-42D6-88DC-830D498E2373}">
      <dgm:prSet/>
      <dgm:spPr/>
      <dgm:t>
        <a:bodyPr/>
        <a:lstStyle/>
        <a:p>
          <a:endParaRPr lang="en-US"/>
        </a:p>
      </dgm:t>
    </dgm:pt>
    <dgm:pt modelId="{F5EF1E6D-5567-4542-AB2B-45A1DE7D14CD}" type="pres">
      <dgm:prSet presAssocID="{B4DB0709-871B-457B-B60D-04185462ADAF}" presName="arrowDiagram" presStyleCnt="0">
        <dgm:presLayoutVars>
          <dgm:chMax val="5"/>
          <dgm:dir/>
          <dgm:resizeHandles val="exact"/>
        </dgm:presLayoutVars>
      </dgm:prSet>
      <dgm:spPr/>
    </dgm:pt>
    <dgm:pt modelId="{D5EB6CC0-C2C6-4314-AD14-CAAC83CF1872}" type="pres">
      <dgm:prSet presAssocID="{B4DB0709-871B-457B-B60D-04185462ADAF}" presName="arrow" presStyleLbl="bgShp" presStyleIdx="0" presStyleCnt="1"/>
      <dgm:spPr/>
    </dgm:pt>
    <dgm:pt modelId="{B56789E9-21E0-4A1E-96DE-67EE42D39702}" type="pres">
      <dgm:prSet presAssocID="{B4DB0709-871B-457B-B60D-04185462ADAF}" presName="arrowDiagram3" presStyleCnt="0"/>
      <dgm:spPr/>
    </dgm:pt>
    <dgm:pt modelId="{8007EC32-587B-4F5B-B81F-6C003BE3CD77}" type="pres">
      <dgm:prSet presAssocID="{46E9E320-F4C5-4ED3-9D4A-239C843857D7}" presName="bullet3a" presStyleLbl="node1" presStyleIdx="0" presStyleCnt="3"/>
      <dgm:spPr/>
    </dgm:pt>
    <dgm:pt modelId="{FE6550F4-3D3D-48ED-A194-0C5FEA1FE02E}" type="pres">
      <dgm:prSet presAssocID="{46E9E320-F4C5-4ED3-9D4A-239C843857D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43AFF-39A2-4D4A-83AF-8875AD788D86}" type="pres">
      <dgm:prSet presAssocID="{7FD393BB-486F-426C-855F-F4767D7C71B2}" presName="bullet3b" presStyleLbl="node1" presStyleIdx="1" presStyleCnt="3"/>
      <dgm:spPr/>
    </dgm:pt>
    <dgm:pt modelId="{D96BC658-F851-4895-AF0F-4819E6C369CF}" type="pres">
      <dgm:prSet presAssocID="{7FD393BB-486F-426C-855F-F4767D7C71B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F553-AF56-4C7B-AF3F-79B0D09B0433}" type="pres">
      <dgm:prSet presAssocID="{B56B1FC2-EB2F-49CC-9C5F-199F324028D5}" presName="bullet3c" presStyleLbl="node1" presStyleIdx="2" presStyleCnt="3"/>
      <dgm:spPr/>
    </dgm:pt>
    <dgm:pt modelId="{2C2703B1-45CB-4033-97B1-0DC075F7B91B}" type="pres">
      <dgm:prSet presAssocID="{B56B1FC2-EB2F-49CC-9C5F-199F324028D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BA57C-FFD4-42D6-88DC-830D498E2373}" srcId="{B4DB0709-871B-457B-B60D-04185462ADAF}" destId="{B56B1FC2-EB2F-49CC-9C5F-199F324028D5}" srcOrd="2" destOrd="0" parTransId="{0D791DB8-4442-47D7-BF7C-CA21EDD2D20D}" sibTransId="{EDC66F3A-8706-41D4-BCB7-230E08985362}"/>
    <dgm:cxn modelId="{D101CA17-810C-4873-868F-CD338EAFCD04}" srcId="{B4DB0709-871B-457B-B60D-04185462ADAF}" destId="{7FD393BB-486F-426C-855F-F4767D7C71B2}" srcOrd="1" destOrd="0" parTransId="{BF51B18A-0A72-4F95-9E82-4B862D4E05B1}" sibTransId="{3EC5C882-3278-482E-B7B9-50076E32D6D8}"/>
    <dgm:cxn modelId="{A9082CFD-CAE6-40F1-9F70-00F6975BD6F8}" srcId="{B56B1FC2-EB2F-49CC-9C5F-199F324028D5}" destId="{DA9CE036-1264-4E88-8DDE-758D071A53F3}" srcOrd="1" destOrd="0" parTransId="{484E0713-2ECF-4AF1-881C-08568F38B955}" sibTransId="{69994020-41F1-437D-8232-9DFF35F1FC1B}"/>
    <dgm:cxn modelId="{D8B5B39B-2FB9-134A-8FE3-2D5C7124587D}" type="presOf" srcId="{7FD393BB-486F-426C-855F-F4767D7C71B2}" destId="{D96BC658-F851-4895-AF0F-4819E6C369CF}" srcOrd="0" destOrd="0" presId="urn:microsoft.com/office/officeart/2005/8/layout/arrow2"/>
    <dgm:cxn modelId="{D6BE41F0-F9B1-0C48-91BC-D78DAF8603F4}" type="presOf" srcId="{DA9CE036-1264-4E88-8DDE-758D071A53F3}" destId="{2C2703B1-45CB-4033-97B1-0DC075F7B91B}" srcOrd="0" destOrd="2" presId="urn:microsoft.com/office/officeart/2005/8/layout/arrow2"/>
    <dgm:cxn modelId="{71C55B45-FEAC-45B1-84D3-BD5A7CD51B40}" srcId="{B56B1FC2-EB2F-49CC-9C5F-199F324028D5}" destId="{B5776212-3511-41C3-ACF9-B6347533AF14}" srcOrd="0" destOrd="0" parTransId="{BD42174D-492A-4232-9F29-AF78AEEF758D}" sibTransId="{845B71CB-191C-4648-A2C1-B4BAC6E6F543}"/>
    <dgm:cxn modelId="{70870AEA-B15B-EA41-A0D2-E1D415D4B0C0}" type="presOf" srcId="{B4DB0709-871B-457B-B60D-04185462ADAF}" destId="{F5EF1E6D-5567-4542-AB2B-45A1DE7D14CD}" srcOrd="0" destOrd="0" presId="urn:microsoft.com/office/officeart/2005/8/layout/arrow2"/>
    <dgm:cxn modelId="{04666028-7B73-45AC-AC3F-44D7D4E472F4}" srcId="{B4DB0709-871B-457B-B60D-04185462ADAF}" destId="{46E9E320-F4C5-4ED3-9D4A-239C843857D7}" srcOrd="0" destOrd="0" parTransId="{46F0E250-FAB1-4497-B982-7940B582050D}" sibTransId="{2CDFAC2E-09BE-4AC3-B58C-E5B42D22FC04}"/>
    <dgm:cxn modelId="{523C7F0E-B8F9-714A-908D-3007A6FA0CA5}" type="presOf" srcId="{B56B1FC2-EB2F-49CC-9C5F-199F324028D5}" destId="{2C2703B1-45CB-4033-97B1-0DC075F7B91B}" srcOrd="0" destOrd="0" presId="urn:microsoft.com/office/officeart/2005/8/layout/arrow2"/>
    <dgm:cxn modelId="{C10BB1FD-C646-1A4D-86AE-6492FA153B9D}" type="presOf" srcId="{46E9E320-F4C5-4ED3-9D4A-239C843857D7}" destId="{FE6550F4-3D3D-48ED-A194-0C5FEA1FE02E}" srcOrd="0" destOrd="0" presId="urn:microsoft.com/office/officeart/2005/8/layout/arrow2"/>
    <dgm:cxn modelId="{00F5981D-CBFD-9646-AD37-5E5EC179B020}" type="presOf" srcId="{B5776212-3511-41C3-ACF9-B6347533AF14}" destId="{2C2703B1-45CB-4033-97B1-0DC075F7B91B}" srcOrd="0" destOrd="1" presId="urn:microsoft.com/office/officeart/2005/8/layout/arrow2"/>
    <dgm:cxn modelId="{FA0E801B-6F4A-8245-8D21-88CC90F4CF41}" type="presParOf" srcId="{F5EF1E6D-5567-4542-AB2B-45A1DE7D14CD}" destId="{D5EB6CC0-C2C6-4314-AD14-CAAC83CF1872}" srcOrd="0" destOrd="0" presId="urn:microsoft.com/office/officeart/2005/8/layout/arrow2"/>
    <dgm:cxn modelId="{F6098BF7-AB7B-5440-B206-DB8100C4D88B}" type="presParOf" srcId="{F5EF1E6D-5567-4542-AB2B-45A1DE7D14CD}" destId="{B56789E9-21E0-4A1E-96DE-67EE42D39702}" srcOrd="1" destOrd="0" presId="urn:microsoft.com/office/officeart/2005/8/layout/arrow2"/>
    <dgm:cxn modelId="{B9C1FA3A-3233-BF4B-8466-CD552997E335}" type="presParOf" srcId="{B56789E9-21E0-4A1E-96DE-67EE42D39702}" destId="{8007EC32-587B-4F5B-B81F-6C003BE3CD77}" srcOrd="0" destOrd="0" presId="urn:microsoft.com/office/officeart/2005/8/layout/arrow2"/>
    <dgm:cxn modelId="{784C53FB-B7C0-3742-9B22-351B400E1729}" type="presParOf" srcId="{B56789E9-21E0-4A1E-96DE-67EE42D39702}" destId="{FE6550F4-3D3D-48ED-A194-0C5FEA1FE02E}" srcOrd="1" destOrd="0" presId="urn:microsoft.com/office/officeart/2005/8/layout/arrow2"/>
    <dgm:cxn modelId="{ABA1B22D-94C6-F345-8913-254D54EFE2EA}" type="presParOf" srcId="{B56789E9-21E0-4A1E-96DE-67EE42D39702}" destId="{2EE43AFF-39A2-4D4A-83AF-8875AD788D86}" srcOrd="2" destOrd="0" presId="urn:microsoft.com/office/officeart/2005/8/layout/arrow2"/>
    <dgm:cxn modelId="{A56F1F03-8571-AF49-B10F-224100BF8AD1}" type="presParOf" srcId="{B56789E9-21E0-4A1E-96DE-67EE42D39702}" destId="{D96BC658-F851-4895-AF0F-4819E6C369CF}" srcOrd="3" destOrd="0" presId="urn:microsoft.com/office/officeart/2005/8/layout/arrow2"/>
    <dgm:cxn modelId="{00AF2660-9B90-BA43-9CAC-64A86A35B2B5}" type="presParOf" srcId="{B56789E9-21E0-4A1E-96DE-67EE42D39702}" destId="{6128F553-AF56-4C7B-AF3F-79B0D09B0433}" srcOrd="4" destOrd="0" presId="urn:microsoft.com/office/officeart/2005/8/layout/arrow2"/>
    <dgm:cxn modelId="{4DBB0667-1BB1-9841-8A94-49875377BBB6}" type="presParOf" srcId="{B56789E9-21E0-4A1E-96DE-67EE42D39702}" destId="{2C2703B1-45CB-4033-97B1-0DC075F7B91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84BE42-F90A-4834-BE2E-336C0B21000F}">
      <dsp:nvSpPr>
        <dsp:cNvPr id="0" name=""/>
        <dsp:cNvSpPr/>
      </dsp:nvSpPr>
      <dsp:spPr>
        <a:xfrm>
          <a:off x="457170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3B2B6-694B-46BA-B615-F95D958579B8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3C8D9-0D8A-4B26-9D3A-F6FCCE6400E8}">
      <dsp:nvSpPr>
        <dsp:cNvPr id="0" name=""/>
        <dsp:cNvSpPr/>
      </dsp:nvSpPr>
      <dsp:spPr>
        <a:xfrm>
          <a:off x="1290599" y="3448783"/>
          <a:ext cx="948641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Unbox books</a:t>
          </a:r>
          <a:endParaRPr lang="en-US" sz="1800" kern="1200" dirty="0"/>
        </a:p>
      </dsp:txBody>
      <dsp:txXfrm>
        <a:off x="1290599" y="3448783"/>
        <a:ext cx="948641" cy="1077179"/>
      </dsp:txXfrm>
    </dsp:sp>
    <dsp:sp modelId="{FF1965FB-2A1C-47E6-8A10-6A5E4B779EB8}">
      <dsp:nvSpPr>
        <dsp:cNvPr id="0" name=""/>
        <dsp:cNvSpPr/>
      </dsp:nvSpPr>
      <dsp:spPr>
        <a:xfrm>
          <a:off x="2108893" y="2499236"/>
          <a:ext cx="260695" cy="260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05ECA-49FC-42DA-A5F5-8C1A4F52B97D}">
      <dsp:nvSpPr>
        <dsp:cNvPr id="0" name=""/>
        <dsp:cNvSpPr/>
      </dsp:nvSpPr>
      <dsp:spPr>
        <a:xfrm>
          <a:off x="2239240" y="2629584"/>
          <a:ext cx="1202095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Review room</a:t>
          </a:r>
          <a:endParaRPr lang="en-US" sz="1800" kern="1200" dirty="0"/>
        </a:p>
      </dsp:txBody>
      <dsp:txXfrm>
        <a:off x="2239240" y="2629584"/>
        <a:ext cx="1202095" cy="1896378"/>
      </dsp:txXfrm>
    </dsp:sp>
    <dsp:sp modelId="{B6A90701-5692-4B38-960F-884A02CF3795}">
      <dsp:nvSpPr>
        <dsp:cNvPr id="0" name=""/>
        <dsp:cNvSpPr/>
      </dsp:nvSpPr>
      <dsp:spPr>
        <a:xfrm>
          <a:off x="3267539" y="1808574"/>
          <a:ext cx="347593" cy="347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EB32D-07D8-4F25-9DBF-72D7B485DB0E}">
      <dsp:nvSpPr>
        <dsp:cNvPr id="0" name=""/>
        <dsp:cNvSpPr/>
      </dsp:nvSpPr>
      <dsp:spPr>
        <a:xfrm>
          <a:off x="3441336" y="1982371"/>
          <a:ext cx="1397617" cy="254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Acquisition processing (dup check, close order, tattle tape)</a:t>
          </a:r>
          <a:endParaRPr lang="en-US" sz="1800" kern="1200" dirty="0"/>
        </a:p>
      </dsp:txBody>
      <dsp:txXfrm>
        <a:off x="3441336" y="1982371"/>
        <a:ext cx="1397617" cy="2543591"/>
      </dsp:txXfrm>
    </dsp:sp>
    <dsp:sp modelId="{AF39A792-8797-43AC-A6C5-D13E4B8AF901}">
      <dsp:nvSpPr>
        <dsp:cNvPr id="0" name=""/>
        <dsp:cNvSpPr/>
      </dsp:nvSpPr>
      <dsp:spPr>
        <a:xfrm>
          <a:off x="4614466" y="1269080"/>
          <a:ext cx="448975" cy="448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10775-3E14-4BD6-A259-3FD3BC3AF799}">
      <dsp:nvSpPr>
        <dsp:cNvPr id="0" name=""/>
        <dsp:cNvSpPr/>
      </dsp:nvSpPr>
      <dsp:spPr>
        <a:xfrm>
          <a:off x="4838954" y="1493567"/>
          <a:ext cx="1448308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Cataloging processing (assess record, make any changes or overlay with new record)</a:t>
          </a:r>
          <a:endParaRPr lang="en-US" sz="1800" kern="1200" dirty="0"/>
        </a:p>
      </dsp:txBody>
      <dsp:txXfrm>
        <a:off x="4838954" y="1493567"/>
        <a:ext cx="1448308" cy="3032395"/>
      </dsp:txXfrm>
    </dsp:sp>
    <dsp:sp modelId="{14E0AFC8-20AE-4F97-A730-63FEB79E7B93}">
      <dsp:nvSpPr>
        <dsp:cNvPr id="0" name=""/>
        <dsp:cNvSpPr/>
      </dsp:nvSpPr>
      <dsp:spPr>
        <a:xfrm>
          <a:off x="6001221" y="908813"/>
          <a:ext cx="572081" cy="572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02C42-E3E4-404B-85FA-C606845AB36E}">
      <dsp:nvSpPr>
        <dsp:cNvPr id="0" name=""/>
        <dsp:cNvSpPr/>
      </dsp:nvSpPr>
      <dsp:spPr>
        <a:xfrm>
          <a:off x="6287262" y="1194854"/>
          <a:ext cx="1448308" cy="333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Lettering (spine label, takes to circulation)</a:t>
          </a:r>
          <a:endParaRPr lang="en-US" sz="1800" kern="1200" dirty="0"/>
        </a:p>
      </dsp:txBody>
      <dsp:txXfrm>
        <a:off x="6287262" y="1194854"/>
        <a:ext cx="1448308" cy="33311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6AF900-AE11-47FD-98B8-E647A97D3795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4653C-11D8-4027-B461-EBF38DF4D2A8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6E853-ABF9-4563-9B55-668354D77104}">
      <dsp:nvSpPr>
        <dsp:cNvPr id="0" name=""/>
        <dsp:cNvSpPr/>
      </dsp:nvSpPr>
      <dsp:spPr>
        <a:xfrm>
          <a:off x="1290599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Unbox books</a:t>
          </a:r>
          <a:endParaRPr lang="en-US" sz="2000" kern="1200" dirty="0"/>
        </a:p>
      </dsp:txBody>
      <dsp:txXfrm>
        <a:off x="1290599" y="3448783"/>
        <a:ext cx="1238303" cy="1077179"/>
      </dsp:txXfrm>
    </dsp:sp>
    <dsp:sp modelId="{7F7FB6FD-F9DE-4136-A6F1-751E930FE4D9}">
      <dsp:nvSpPr>
        <dsp:cNvPr id="0" name=""/>
        <dsp:cNvSpPr/>
      </dsp:nvSpPr>
      <dsp:spPr>
        <a:xfrm>
          <a:off x="2384071" y="2312767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72971-8A8B-41EF-80DC-705885660F9E}">
      <dsp:nvSpPr>
        <dsp:cNvPr id="0" name=""/>
        <dsp:cNvSpPr/>
      </dsp:nvSpPr>
      <dsp:spPr>
        <a:xfrm>
          <a:off x="2528902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Acquisitions processing (dup check, close order)</a:t>
          </a:r>
          <a:endParaRPr lang="en-US" sz="2000" kern="1200" dirty="0"/>
        </a:p>
      </dsp:txBody>
      <dsp:txXfrm>
        <a:off x="2528902" y="2457597"/>
        <a:ext cx="1520723" cy="2068365"/>
      </dsp:txXfrm>
    </dsp:sp>
    <dsp:sp modelId="{B024C717-0C25-4A33-A518-6096BBED98BA}">
      <dsp:nvSpPr>
        <dsp:cNvPr id="0" name=""/>
        <dsp:cNvSpPr/>
      </dsp:nvSpPr>
      <dsp:spPr>
        <a:xfrm>
          <a:off x="3886691" y="1537017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EFE42-457E-4EF7-8645-4DC769DEDAC8}">
      <dsp:nvSpPr>
        <dsp:cNvPr id="0" name=""/>
        <dsp:cNvSpPr/>
      </dsp:nvSpPr>
      <dsp:spPr>
        <a:xfrm>
          <a:off x="407859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Cataloging (assess record, make any needed changes)</a:t>
          </a:r>
          <a:endParaRPr lang="en-US" sz="2000" kern="1200" dirty="0"/>
        </a:p>
      </dsp:txBody>
      <dsp:txXfrm>
        <a:off x="4078592" y="1728917"/>
        <a:ext cx="1520723" cy="2797045"/>
      </dsp:txXfrm>
    </dsp:sp>
    <dsp:sp modelId="{68F6D206-E07A-493E-8E76-D35512FFFBDF}">
      <dsp:nvSpPr>
        <dsp:cNvPr id="0" name=""/>
        <dsp:cNvSpPr/>
      </dsp:nvSpPr>
      <dsp:spPr>
        <a:xfrm>
          <a:off x="5523279" y="102377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C31C4-791D-4A6F-97BC-05F6F26072D2}">
      <dsp:nvSpPr>
        <dsp:cNvPr id="0" name=""/>
        <dsp:cNvSpPr/>
      </dsp:nvSpPr>
      <dsp:spPr>
        <a:xfrm>
          <a:off x="578035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Lettering (fix any needed labels, take to circulation)</a:t>
          </a:r>
          <a:endParaRPr lang="en-US" sz="2000" kern="1200" dirty="0"/>
        </a:p>
      </dsp:txBody>
      <dsp:txXfrm>
        <a:off x="5780354" y="1280847"/>
        <a:ext cx="1520723" cy="32451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EB6CC0-C2C6-4314-AD14-CAAC83CF1872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7EC32-587B-4F5B-B81F-6C003BE3CD77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550F4-3D3D-48ED-A194-0C5FEA1FE02E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Unbox books</a:t>
          </a:r>
          <a:endParaRPr lang="en-US" sz="2300" kern="1200" dirty="0"/>
        </a:p>
      </dsp:txBody>
      <dsp:txXfrm>
        <a:off x="1507845" y="3217959"/>
        <a:ext cx="1687279" cy="1308003"/>
      </dsp:txXfrm>
    </dsp:sp>
    <dsp:sp modelId="{2EE43AFF-39A2-4D4A-83AF-8875AD788D86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BC658-F851-4895-AF0F-4819E6C369CF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Cataloging/Acquisition students (review order and bib record)</a:t>
          </a:r>
          <a:endParaRPr lang="en-US" sz="2300" kern="1200" dirty="0"/>
        </a:p>
      </dsp:txBody>
      <dsp:txXfrm>
        <a:off x="3245815" y="2063839"/>
        <a:ext cx="1737969" cy="2462123"/>
      </dsp:txXfrm>
    </dsp:sp>
    <dsp:sp modelId="{6128F553-AF56-4C7B-AF3F-79B0D09B0433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03B1-45CB-4033-97B1-0DC075F7B91B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Lettering (takes to circulation)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5309654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899A7-6988-2346-8B7F-7903B1655D1C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C328F-96A9-6C4D-9DFC-314498755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flickr.com/photos/sudweeks/3374587734/sizes/o/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What is shelf-ready?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* When we buy a book, it takes a lot of processing to get it to the shelf for patron use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* Shelf-ready aims to shift that processing from us to our book vendors (in this case, Yankee)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* Instead of spending our time copy cataloging, stamping, barcoding, tattle-taping and labeling books, Yankee will do all of that for us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* There are many potential benefits to shelf-ready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* The purpose of this study was two-fold: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1. Can we better utilize our human resources in cataloging by switching to shelf-ready?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2. Should we move all approval books to be shelf-ready?</a:t>
            </a:r>
          </a:p>
          <a:p>
            <a:endParaRPr lang="en-US" sz="22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200" u="sng">
                <a:latin typeface="Lucida Grande" charset="0"/>
                <a:ea typeface="Lucida Grande" charset="0"/>
                <a:cs typeface="Lucida Grande" charset="0"/>
                <a:sym typeface="Lucida Grande" charset="0"/>
                <a:hlinkClick r:id="rId3"/>
              </a:rPr>
              <a:t>http://www.flickr.com/photos/sudweeks/3374587734/sizes/o/</a:t>
            </a:r>
            <a:endParaRPr lang="en-US" sz="2200" u="sng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5:06 per book for shelf-ready vs. 9:59 per book for approval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“Define the item to be </a:t>
            </a:r>
            <a:r>
              <a:rPr lang="en-US" dirty="0" err="1"/>
              <a:t>costed</a:t>
            </a:r>
            <a:r>
              <a:rPr lang="en-US" dirty="0"/>
              <a:t>”- can be a product, a service, any work activity, also known as “cost objective” establishes the scope of the analysis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Identification of cost components and the calculation of costs “other steps provide context and ensure results are accurate, explainable, repeatable, and achieve desired result”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Understand the purpose of the costing exercise” – clarify the question cost analysis should answer and how information will be used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“Determine the cost basis” – what data is available for the activity to be </a:t>
            </a:r>
            <a:r>
              <a:rPr lang="en-US" dirty="0" err="1"/>
              <a:t>costed</a:t>
            </a:r>
            <a:r>
              <a:rPr lang="en-US" dirty="0"/>
              <a:t>. Should you use actual costs or projected costs (estimates and can be based on historical data)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“Gather information on the activity or work process” – define work involved in detail, step by step description of the work, detail how it will be performed and list resources needed to accomplish the work</a:t>
            </a:r>
          </a:p>
          <a:p>
            <a:pPr eaLnBrk="1" hangingPunct="1">
              <a:spcBef>
                <a:spcPct val="0"/>
              </a:spcBef>
            </a:pPr>
            <a:endParaRPr lang="en-US" u="sng" dirty="0"/>
          </a:p>
          <a:p>
            <a:pPr eaLnBrk="1" hangingPunct="1">
              <a:spcBef>
                <a:spcPct val="0"/>
              </a:spcBef>
            </a:pPr>
            <a:r>
              <a:rPr lang="en-US" u="sng" dirty="0"/>
              <a:t>Identify</a:t>
            </a:r>
            <a:r>
              <a:rPr lang="en-US" dirty="0"/>
              <a:t> and </a:t>
            </a:r>
            <a:r>
              <a:rPr lang="en-US" u="sng" dirty="0"/>
              <a:t>quantify</a:t>
            </a:r>
            <a:r>
              <a:rPr lang="en-US" dirty="0"/>
              <a:t> the major cost components” – “costs fall into one of the following categories: supplies and equipment, services, labor, or indirect costs” (</a:t>
            </a:r>
            <a:r>
              <a:rPr lang="en-US" dirty="0" err="1"/>
              <a:t>Calvi</a:t>
            </a:r>
            <a:r>
              <a:rPr lang="en-US" dirty="0"/>
              <a:t> 3)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Expenses can be either direct (those clearly associated with a specific cost object) or indirect (also known as overhead- “common to more than one cost object and are not directly traceable to a specific product” (</a:t>
            </a:r>
            <a:r>
              <a:rPr lang="en-US" dirty="0" err="1"/>
              <a:t>Calvi</a:t>
            </a:r>
            <a:r>
              <a:rPr lang="en-US" dirty="0"/>
              <a:t> 7)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/>
              <a:t>Supplies</a:t>
            </a:r>
            <a:r>
              <a:rPr lang="en-US" dirty="0"/>
              <a:t> – “any materials that are consumed in the process of carrying out a particular activity” (</a:t>
            </a:r>
            <a:r>
              <a:rPr lang="en-US" dirty="0" err="1"/>
              <a:t>Calvi</a:t>
            </a:r>
            <a:r>
              <a:rPr lang="en-US" dirty="0"/>
              <a:t> 8) don’t forget to include shipping, staff time in ordering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/>
              <a:t>Equipment</a:t>
            </a:r>
            <a:r>
              <a:rPr lang="en-US" dirty="0"/>
              <a:t> – is used over and over again without being substantively consumed” (</a:t>
            </a:r>
            <a:r>
              <a:rPr lang="en-US" dirty="0" err="1"/>
              <a:t>Calvi</a:t>
            </a:r>
            <a:r>
              <a:rPr lang="en-US" dirty="0"/>
              <a:t> 8) “can be incorporated into a cost analysis by amortizing the expenditure over a certain time span and assigning a portion of the equipment’s cost to each item produced during that </a:t>
            </a:r>
            <a:r>
              <a:rPr lang="en-US" dirty="0" err="1"/>
              <a:t>time”(Calvi</a:t>
            </a:r>
            <a:r>
              <a:rPr lang="en-US" dirty="0"/>
              <a:t> 9) “total equipment cost divided by quantity of items produced during its life span = unit cost of equipment” (</a:t>
            </a:r>
            <a:r>
              <a:rPr lang="en-US" dirty="0" err="1"/>
              <a:t>Calvi</a:t>
            </a:r>
            <a:r>
              <a:rPr lang="en-US" dirty="0"/>
              <a:t> 10)  exclude multipurpose equipment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/>
              <a:t>Service </a:t>
            </a:r>
            <a:r>
              <a:rPr lang="en-US" dirty="0"/>
              <a:t>– meaning outsourcing (vendor charges + shipping, insurance, labor costs, supply and equipment costs, working with vendor, selecting, processing, packing, unpacking, performing quality control (</a:t>
            </a:r>
            <a:r>
              <a:rPr lang="en-US" dirty="0" err="1"/>
              <a:t>calvi</a:t>
            </a:r>
            <a:r>
              <a:rPr lang="en-US" dirty="0"/>
              <a:t> 11)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/>
              <a:t>Labor </a:t>
            </a:r>
            <a:r>
              <a:rPr lang="en-US" dirty="0"/>
              <a:t>– If staff performs only the activity being </a:t>
            </a:r>
            <a:r>
              <a:rPr lang="en-US" dirty="0" err="1"/>
              <a:t>costed</a:t>
            </a:r>
            <a:r>
              <a:rPr lang="en-US" dirty="0"/>
              <a:t> and productivity rates are known (divide the staff’s total compensation (salary plus benefits) by quantity of items produced during that time period.  In adjusted labor rate method – workers divide their time among a variety of activities – measure time spent on an activity, multiply that time by staff’s compensation rate. To do this first define the activity listing all tasks, determine average completion time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Calculate costs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“Document </a:t>
            </a:r>
            <a:r>
              <a:rPr lang="en-US" dirty="0"/>
              <a:t>your assumptions”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“Perform </a:t>
            </a:r>
            <a:r>
              <a:rPr lang="en-US" dirty="0"/>
              <a:t>reasonableness tests” – assess the validity of a cost </a:t>
            </a:r>
            <a:r>
              <a:rPr lang="en-US" dirty="0" smtClean="0"/>
              <a:t>analysis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D0CF25D-31B6-A043-B8EA-C63730CB2CF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Does not measure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	Equipment: purchase and maintenance of computers, telephones, fax machines, copiers, staplers, tape etc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	Space:  cost of owning building, maintenance, heat, power, water, toilet paper, soap etc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	Staff: interviewing and hiring, training, consultation, non-productive time, mistakes, absenteeism staff development, other assignments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	Acquisitions processes: ordering (pre-order searching, order creation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		payment – invoices, statement reconciliation,  processing payment, library business office, university business office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		shipment errors, returns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		retaining and maintaining records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	Integrated online system - Implementation, initial purchase cost, maintenance and ongoing costs, personnel loading records, orders, invoices.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		Processing for payment – create electronic copy in ILS, library business office, university business office cuts check, library business office verifies and mails.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900"/>
              <a:t> 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BF8053B-1A29-D548-9304-B8D3B3CA6C5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What we did measure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Time (from the time the box was opened until book sent to circulation to be put on shelves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Process (followed book through its Technical Service pathway)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05E5BD5-2E18-3E47-A93C-65790A8F271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Have 7 sub-accounts depending on the way books are sent and the level of processing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02-none -Rush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04-Bib record, order, physical processing (JUV, MUSIC&lt; Literature (P Call #)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05-Bib record and order (Special Collections)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07-Bib record, order, physical processing, spine label (Shelf-ready)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10-none, exceptions another volume in set, replacement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11-Bib record, order, invoice (Approval)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	13-none (continuations)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	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5DB4823-E16B-134C-8569-AD6021E33A5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Traditional path - Firm order, Continuations, Special Collections, Rush  - these follow mostly the same path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16DC04F-085A-2842-9E7E-479A49B6D2F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3E3F0-F86F-5549-90FF-02278905F8C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$5.28 per book vs $5.60 per book (salary, processing, materials etc)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3.59 days per book for shelf-ready vs. 36.66 days per book for approval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Patrons get access to books 33 days sooner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F3FD6-2441-594D-8AB0-405788971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1ED6-6D7D-9541-B287-06932576F939}" type="datetimeFigureOut">
              <a:rPr lang="en-US" smtClean="0"/>
              <a:pPr/>
              <a:t>5/13/10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Shelf-ready</a:t>
            </a:r>
            <a:endParaRPr lang="en-US">
              <a:latin typeface="Baskerville" charset="0"/>
              <a:ea typeface="ヒラギノ明朝 ProN W3" charset="-128"/>
              <a:cs typeface="ヒラギノ明朝 ProN W3" charset="-128"/>
              <a:sym typeface="Baskerville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cost-benefit analysis</a:t>
            </a:r>
            <a:endParaRPr lang="en-US">
              <a:latin typeface="Baskerville" charset="0"/>
              <a:ea typeface="ヒラギノ明朝 ProN W3" charset="-128"/>
              <a:cs typeface="ヒラギノ明朝 ProN W3" charset="-128"/>
              <a:sym typeface="Baskerville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0430" y="0"/>
            <a:ext cx="10304859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/>
          </p:cNvSpPr>
          <p:nvPr/>
        </p:nvSpPr>
        <p:spPr bwMode="auto">
          <a:xfrm>
            <a:off x="2570634" y="147340"/>
            <a:ext cx="3993803" cy="105370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6700" dirty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Shelf-ready</a:t>
            </a: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2575543" y="1192614"/>
            <a:ext cx="3898916" cy="49244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is it worth the money?</a:t>
            </a:r>
            <a:endParaRPr lang="en-US" sz="320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6468889" y="5867400"/>
            <a:ext cx="1987724" cy="5539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Rebecca Schroeder</a:t>
            </a:r>
          </a:p>
          <a:p>
            <a:r>
              <a:rPr lang="en-US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Jared Howland</a:t>
            </a:r>
            <a:endParaRPr lang="en-US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371600"/>
          </a:xfrm>
        </p:spPr>
        <p:txBody>
          <a:bodyPr/>
          <a:lstStyle/>
          <a:p>
            <a:r>
              <a:rPr lang="en-US" dirty="0" smtClean="0"/>
              <a:t>Cost Comparison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3944" y="2770895"/>
            <a:ext cx="4955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Cataloging Salaries</a:t>
            </a:r>
          </a:p>
          <a:p>
            <a:pPr algn="ctr"/>
            <a:r>
              <a:rPr lang="en-US" sz="2400" dirty="0" smtClean="0"/>
              <a:t>_______________________________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Number of Books Cataloged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8329" y="3273934"/>
            <a:ext cx="203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         $47.64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Comparison (2/23/2010)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9938" y="2209800"/>
          <a:ext cx="819023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580"/>
                <a:gridCol w="1554163"/>
                <a:gridCol w="1554163"/>
                <a:gridCol w="1554163"/>
                <a:gridCol w="15541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Average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Acquisitions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Cataloging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Rush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$8.65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Shelf-ready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$3.60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Shelf-ready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$3.18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Firm-order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$7.12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$5.60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$7.58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Comparison</a:t>
            </a:r>
            <a:br>
              <a:rPr lang="en-US" dirty="0" smtClean="0"/>
            </a:br>
            <a:r>
              <a:rPr lang="en-US" dirty="0" smtClean="0"/>
              <a:t>(+$1.10 for MARC on shelf-ready)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9938" y="2209800"/>
          <a:ext cx="819023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580"/>
                <a:gridCol w="1554163"/>
                <a:gridCol w="1554163"/>
                <a:gridCol w="1554163"/>
                <a:gridCol w="15541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Average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Acquisitions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Cataloging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Rush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$8.65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Shelf-ready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$5.60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Shelf-ready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$5.18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Firm-order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$7.12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$5.60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$7.58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3161109" y="2508900"/>
            <a:ext cx="2752356" cy="183127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0100" dirty="0">
                <a:solidFill>
                  <a:srgbClr val="CE3B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7.5%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r>
              <a:rPr lang="en-US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cost savings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5587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180506" y="3851924"/>
            <a:ext cx="4209853" cy="278744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4400" dirty="0">
                <a:solidFill>
                  <a:srgbClr val="CE3B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5.7%</a:t>
            </a:r>
            <a:endParaRPr lang="en-US" sz="144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r>
              <a:rPr lang="en-US" sz="42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cost savings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5693" y="66107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9938" y="2209800"/>
          <a:ext cx="819023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580"/>
                <a:gridCol w="1554163"/>
                <a:gridCol w="1554163"/>
                <a:gridCol w="1554163"/>
                <a:gridCol w="15541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Average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Acquisitions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Cataloging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Rush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$8.65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Shelf-ready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$5.60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Shelf-ready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$5.28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Firm-order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$7.12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$5.60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$7.58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7157"/>
            <a:ext cx="9144000" cy="707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08988" y="4780636"/>
            <a:ext cx="327525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dirty="0" smtClean="0">
                <a:solidFill>
                  <a:srgbClr val="CF3A0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askerville"/>
              </a:rPr>
              <a:t>90%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 Light"/>
              </a:rPr>
              <a:t>decreased time to shelf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371600"/>
          </a:xfrm>
        </p:spPr>
        <p:txBody>
          <a:bodyPr/>
          <a:lstStyle/>
          <a:p>
            <a:r>
              <a:rPr lang="en-US" dirty="0" smtClean="0"/>
              <a:t>Days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85481" y="2300517"/>
          <a:ext cx="6980988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808"/>
                <a:gridCol w="1481042"/>
                <a:gridCol w="1301030"/>
                <a:gridCol w="1136783"/>
                <a:gridCol w="14033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Average Days in Acquisitions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Days in Cataloging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Days in Lettering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Days From Receiving to Circulation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Rush 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0.00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0.67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Partial Shelf-ready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0.00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12.86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Shelf-ready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0.27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3.59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Firm-order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0.00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24.10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Approval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0.10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36.66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0.00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23.50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371600"/>
          </a:xfrm>
        </p:spPr>
        <p:txBody>
          <a:bodyPr/>
          <a:lstStyle/>
          <a:p>
            <a:r>
              <a:rPr lang="en-US" dirty="0" smtClean="0"/>
              <a:t>Days Comparison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2452" y="2630635"/>
            <a:ext cx="29796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Over</a:t>
            </a:r>
          </a:p>
          <a:p>
            <a:pPr algn="ctr"/>
            <a:r>
              <a:rPr lang="en-US" sz="8800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90%</a:t>
            </a:r>
          </a:p>
          <a:p>
            <a:pPr algn="ctr"/>
            <a:r>
              <a:rPr lang="en-US" sz="3600" dirty="0" smtClean="0"/>
              <a:t>speed increase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2885405" y="4928845"/>
            <a:ext cx="2428549" cy="183127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0100" dirty="0">
                <a:solidFill>
                  <a:srgbClr val="CE3B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47%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r>
              <a:rPr lang="en-US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less processing time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3242"/>
            <a:ext cx="9144000" cy="7313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/>
          </p:cNvSpPr>
          <p:nvPr/>
        </p:nvSpPr>
        <p:spPr bwMode="auto">
          <a:xfrm>
            <a:off x="6518213" y="4252117"/>
            <a:ext cx="2598539" cy="243780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0100" dirty="0">
                <a:solidFill>
                  <a:srgbClr val="CE3B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47%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less processing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Core steps for cost analysis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63068"/>
            <a:ext cx="8458200" cy="5029200"/>
          </a:xfrm>
        </p:spPr>
        <p:txBody>
          <a:bodyPr/>
          <a:lstStyle/>
          <a:p>
            <a:pPr eaLnBrk="1" hangingPunct="1"/>
            <a:r>
              <a:rPr lang="en-US" dirty="0"/>
              <a:t>Define the item to be </a:t>
            </a:r>
            <a:r>
              <a:rPr lang="en-US" dirty="0" err="1"/>
              <a:t>costed</a:t>
            </a:r>
            <a:endParaRPr lang="en-US" dirty="0"/>
          </a:p>
          <a:p>
            <a:pPr eaLnBrk="1" hangingPunct="1"/>
            <a:r>
              <a:rPr lang="en-US" dirty="0"/>
              <a:t>Understand the purpose of costing exercise</a:t>
            </a:r>
          </a:p>
          <a:p>
            <a:pPr eaLnBrk="1" hangingPunct="1"/>
            <a:r>
              <a:rPr lang="en-US" dirty="0"/>
              <a:t>Determine the cost basis</a:t>
            </a:r>
          </a:p>
          <a:p>
            <a:pPr eaLnBrk="1" hangingPunct="1"/>
            <a:r>
              <a:rPr lang="en-US" dirty="0"/>
              <a:t>Gather information on the work process</a:t>
            </a:r>
          </a:p>
          <a:p>
            <a:pPr eaLnBrk="1" hangingPunct="1"/>
            <a:r>
              <a:rPr lang="en-US" dirty="0"/>
              <a:t>Identify and quantify the major cost components</a:t>
            </a:r>
          </a:p>
          <a:p>
            <a:pPr eaLnBrk="1" hangingPunct="1"/>
            <a:r>
              <a:rPr lang="en-US" dirty="0"/>
              <a:t>Calculate costs</a:t>
            </a:r>
          </a:p>
          <a:p>
            <a:pPr eaLnBrk="1" hangingPunct="1"/>
            <a:r>
              <a:rPr lang="en-US" dirty="0"/>
              <a:t>Document your assumptions and perform reasonableness </a:t>
            </a:r>
            <a:r>
              <a:rPr lang="en-US" dirty="0" smtClean="0"/>
              <a:t>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371600"/>
          </a:xfrm>
        </p:spPr>
        <p:txBody>
          <a:bodyPr/>
          <a:lstStyle/>
          <a:p>
            <a:r>
              <a:rPr lang="en-US" dirty="0" smtClean="0"/>
              <a:t>Time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89584" y="2366493"/>
          <a:ext cx="618848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467"/>
                <a:gridCol w="1643234"/>
                <a:gridCol w="1393489"/>
                <a:gridCol w="13112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Average Processing Time in Acquisitions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Processing Time in Cataloging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 AVERAGE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Rush 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4:00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16:00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Partial Shelf-ready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2:09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4:40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6:50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Shelf-ready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3:24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4:53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5:06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Firm-order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9:35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17:11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26:45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Approval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2:15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7:42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9:59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4:02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8:32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12:32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371600"/>
          </a:xfrm>
        </p:spPr>
        <p:txBody>
          <a:bodyPr/>
          <a:lstStyle/>
          <a:p>
            <a:r>
              <a:rPr lang="en-US" dirty="0" smtClean="0"/>
              <a:t>Time Comparison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9812" y="2630635"/>
            <a:ext cx="40249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Over</a:t>
            </a:r>
          </a:p>
          <a:p>
            <a:pPr algn="ctr"/>
            <a:r>
              <a:rPr lang="en-US" sz="8800" dirty="0" smtClean="0">
                <a:solidFill>
                  <a:schemeClr val="accent5">
                    <a:lumMod val="50000"/>
                    <a:lumOff val="50000"/>
                  </a:schemeClr>
                </a:solidFill>
              </a:rPr>
              <a:t>47%</a:t>
            </a:r>
          </a:p>
          <a:p>
            <a:pPr algn="ctr"/>
            <a:r>
              <a:rPr lang="en-US" sz="3600" dirty="0" smtClean="0"/>
              <a:t>less processing time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we did not measure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/>
              <a:t>Equipment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Space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Staff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Acquisitions processes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we did measure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Time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0"/>
            <a:ext cx="28194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378" y="-10042"/>
            <a:ext cx="5331968" cy="689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Sub-accounts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1" cy="4485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133"/>
                <a:gridCol w="2944224"/>
                <a:gridCol w="3829244"/>
              </a:tblGrid>
              <a:tr h="497752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dirty="0" smtClean="0"/>
                        <a:t>8116-02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Nothing</a:t>
                      </a:r>
                      <a:endParaRPr lang="en-US" dirty="0"/>
                    </a:p>
                  </a:txBody>
                  <a:tcPr/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dirty="0" smtClean="0"/>
                        <a:t>8116-04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Shelf-ready (Juvenile,</a:t>
                      </a:r>
                      <a:r>
                        <a:rPr lang="en-US" baseline="0" dirty="0" smtClean="0"/>
                        <a:t> Music, Literature)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Bib record, order, physical processing</a:t>
                      </a:r>
                      <a:endParaRPr lang="en-US" dirty="0"/>
                    </a:p>
                  </a:txBody>
                  <a:tcPr/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dirty="0" smtClean="0"/>
                        <a:t>8116-05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Collections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Bib record, order</a:t>
                      </a:r>
                      <a:endParaRPr lang="en-US" dirty="0"/>
                    </a:p>
                  </a:txBody>
                  <a:tcPr/>
                </a:tc>
              </a:tr>
              <a:tr h="859134">
                <a:tc>
                  <a:txBody>
                    <a:bodyPr/>
                    <a:lstStyle/>
                    <a:p>
                      <a:r>
                        <a:rPr lang="en-US" dirty="0" smtClean="0"/>
                        <a:t>8116-07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Shelf-ready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Bib record,</a:t>
                      </a:r>
                      <a:r>
                        <a:rPr lang="en-US" baseline="0" dirty="0" smtClean="0"/>
                        <a:t> order, physical processing, spine label</a:t>
                      </a:r>
                      <a:endParaRPr lang="en-US" dirty="0"/>
                    </a:p>
                  </a:txBody>
                  <a:tcPr/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dirty="0" smtClean="0"/>
                        <a:t>8116-10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Firm Order Exceptions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Nothing</a:t>
                      </a:r>
                      <a:endParaRPr lang="en-US" dirty="0"/>
                    </a:p>
                  </a:txBody>
                  <a:tcPr/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dirty="0" smtClean="0"/>
                        <a:t>8116-11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Bib</a:t>
                      </a:r>
                      <a:r>
                        <a:rPr lang="en-US" baseline="0" dirty="0" smtClean="0"/>
                        <a:t> record, order</a:t>
                      </a:r>
                      <a:endParaRPr lang="en-US" dirty="0"/>
                    </a:p>
                  </a:txBody>
                  <a:tcPr/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dirty="0" smtClean="0"/>
                        <a:t>8116-13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Nothing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Approval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Previous Shelf-ready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Current Shelf-ready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531</TotalTime>
  <Words>1708</Words>
  <Application>Microsoft Macintosh PowerPoint</Application>
  <PresentationFormat>On-screen Show (4:3)</PresentationFormat>
  <Paragraphs>333</Paragraphs>
  <Slides>21</Slides>
  <Notes>10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Folio</vt:lpstr>
      <vt:lpstr>Shelf-ready</vt:lpstr>
      <vt:lpstr>Core steps for cost analysis</vt:lpstr>
      <vt:lpstr>What we did not measure</vt:lpstr>
      <vt:lpstr>What we did measure</vt:lpstr>
      <vt:lpstr>Slide 5</vt:lpstr>
      <vt:lpstr>Sub-accounts</vt:lpstr>
      <vt:lpstr>Approval Process</vt:lpstr>
      <vt:lpstr>Previous Shelf-ready process</vt:lpstr>
      <vt:lpstr>Current Shelf-ready Process</vt:lpstr>
      <vt:lpstr>Slide 10</vt:lpstr>
      <vt:lpstr>Cost Comparison</vt:lpstr>
      <vt:lpstr>Cost Comparison (2/23/2010)</vt:lpstr>
      <vt:lpstr>Cost Comparison (+$1.10 for MARC on shelf-ready)</vt:lpstr>
      <vt:lpstr>Slide 14</vt:lpstr>
      <vt:lpstr>Cost Comparison</vt:lpstr>
      <vt:lpstr>Slide 16</vt:lpstr>
      <vt:lpstr>Days Comparison</vt:lpstr>
      <vt:lpstr>Days Comparison</vt:lpstr>
      <vt:lpstr>Slide 19</vt:lpstr>
      <vt:lpstr>Time Comparison</vt:lpstr>
      <vt:lpstr>Time Comparison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Shelf-ready</dc:title>
  <dc:creator>Jared Howland</dc:creator>
  <cp:lastModifiedBy>Jared Howland</cp:lastModifiedBy>
  <cp:revision>22</cp:revision>
  <cp:lastPrinted>2010-04-12T19:17:10Z</cp:lastPrinted>
  <dcterms:created xsi:type="dcterms:W3CDTF">2010-05-13T15:49:23Z</dcterms:created>
  <dcterms:modified xsi:type="dcterms:W3CDTF">2010-05-13T15:53:05Z</dcterms:modified>
</cp:coreProperties>
</file>