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1"/>
  </p:sldMasterIdLst>
  <p:notesMasterIdLst>
    <p:notesMasterId r:id="rId50"/>
  </p:notesMasterIdLst>
  <p:sldIdLst>
    <p:sldId id="256" r:id="rId2"/>
    <p:sldId id="320" r:id="rId3"/>
    <p:sldId id="307" r:id="rId4"/>
    <p:sldId id="264" r:id="rId5"/>
    <p:sldId id="306" r:id="rId6"/>
    <p:sldId id="267" r:id="rId7"/>
    <p:sldId id="308" r:id="rId8"/>
    <p:sldId id="265" r:id="rId9"/>
    <p:sldId id="266" r:id="rId10"/>
    <p:sldId id="268" r:id="rId11"/>
    <p:sldId id="269" r:id="rId12"/>
    <p:sldId id="270" r:id="rId13"/>
    <p:sldId id="260" r:id="rId14"/>
    <p:sldId id="261" r:id="rId15"/>
    <p:sldId id="309" r:id="rId16"/>
    <p:sldId id="311" r:id="rId17"/>
    <p:sldId id="312" r:id="rId18"/>
    <p:sldId id="310" r:id="rId19"/>
    <p:sldId id="262" r:id="rId20"/>
    <p:sldId id="317" r:id="rId21"/>
    <p:sldId id="319" r:id="rId22"/>
    <p:sldId id="272" r:id="rId23"/>
    <p:sldId id="274" r:id="rId24"/>
    <p:sldId id="275" r:id="rId25"/>
    <p:sldId id="300" r:id="rId26"/>
    <p:sldId id="276" r:id="rId27"/>
    <p:sldId id="284" r:id="rId28"/>
    <p:sldId id="285" r:id="rId29"/>
    <p:sldId id="277" r:id="rId30"/>
    <p:sldId id="281" r:id="rId31"/>
    <p:sldId id="292" r:id="rId32"/>
    <p:sldId id="286" r:id="rId33"/>
    <p:sldId id="305" r:id="rId34"/>
    <p:sldId id="301" r:id="rId35"/>
    <p:sldId id="287" r:id="rId36"/>
    <p:sldId id="288" r:id="rId37"/>
    <p:sldId id="289" r:id="rId38"/>
    <p:sldId id="290" r:id="rId39"/>
    <p:sldId id="302" r:id="rId40"/>
    <p:sldId id="291" r:id="rId41"/>
    <p:sldId id="297" r:id="rId42"/>
    <p:sldId id="303" r:id="rId43"/>
    <p:sldId id="294" r:id="rId44"/>
    <p:sldId id="295" r:id="rId45"/>
    <p:sldId id="296" r:id="rId46"/>
    <p:sldId id="314" r:id="rId47"/>
    <p:sldId id="315" r:id="rId48"/>
    <p:sldId id="313"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A82"/>
    <a:srgbClr val="767677"/>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5"/>
    <p:restoredTop sz="72390"/>
  </p:normalViewPr>
  <p:slideViewPr>
    <p:cSldViewPr snapToGrid="0" snapToObjects="1">
      <p:cViewPr varScale="1">
        <p:scale>
          <a:sx n="85" d="100"/>
          <a:sy n="85" d="100"/>
        </p:scale>
        <p:origin x="1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62266-CBBD-694C-B406-A39A6D1CBBB5}" type="datetimeFigureOut">
              <a:rPr lang="en-US" smtClean="0"/>
              <a:t>3/6/18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2AB21-64F9-8445-BF85-F440221B3157}" type="slidenum">
              <a:rPr lang="en-US" smtClean="0"/>
              <a:t>‹#›</a:t>
            </a:fld>
            <a:endParaRPr lang="en-US"/>
          </a:p>
        </p:txBody>
      </p:sp>
    </p:spTree>
    <p:extLst>
      <p:ext uri="{BB962C8B-B14F-4D97-AF65-F5344CB8AC3E}">
        <p14:creationId xmlns:p14="http://schemas.microsoft.com/office/powerpoint/2010/main" val="46587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Good afternoon! Thank you all for being here. I’m Jared Howland and I’m the collection development</a:t>
            </a:r>
            <a:r>
              <a:rPr lang="en-US" baseline="0" dirty="0"/>
              <a:t> coordinator at Brigham Young University</a:t>
            </a:r>
          </a:p>
        </p:txBody>
      </p:sp>
      <p:sp>
        <p:nvSpPr>
          <p:cNvPr id="4" name="Slide Number Placeholder 3"/>
          <p:cNvSpPr>
            <a:spLocks noGrp="1"/>
          </p:cNvSpPr>
          <p:nvPr>
            <p:ph type="sldNum" sz="quarter" idx="10"/>
          </p:nvPr>
        </p:nvSpPr>
        <p:spPr/>
        <p:txBody>
          <a:bodyPr/>
          <a:lstStyle/>
          <a:p>
            <a:fld id="{AAF2AB21-64F9-8445-BF85-F440221B3157}" type="slidenum">
              <a:rPr lang="en-US" smtClean="0"/>
              <a:t>1</a:t>
            </a:fld>
            <a:endParaRPr lang="en-US"/>
          </a:p>
        </p:txBody>
      </p:sp>
    </p:spTree>
    <p:extLst>
      <p:ext uri="{BB962C8B-B14F-4D97-AF65-F5344CB8AC3E}">
        <p14:creationId xmlns:p14="http://schemas.microsoft.com/office/powerpoint/2010/main" val="1709095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baseline="0" dirty="0"/>
              <a:t>To prove his citizenship, the retired soldier presented his diploma to the governor who would break the seal and confirm that the outside and inside texts matched and that the witness seals had not been tampered with</a:t>
            </a:r>
            <a:br>
              <a:rPr lang="en-US" baseline="0" dirty="0"/>
            </a:br>
            <a:endParaRPr lang="en-US" baseline="0" dirty="0"/>
          </a:p>
          <a:p>
            <a:pPr marL="228600" indent="-228600">
              <a:buFont typeface="Arial" charset="0"/>
              <a:buChar char="•"/>
            </a:pPr>
            <a:r>
              <a:rPr lang="en-US" baseline="0" dirty="0"/>
              <a:t>They would compare this text with the one found in the military archive to confirm that the information was correct and not a forgery</a:t>
            </a:r>
          </a:p>
        </p:txBody>
      </p:sp>
      <p:sp>
        <p:nvSpPr>
          <p:cNvPr id="4" name="Slide Number Placeholder 3"/>
          <p:cNvSpPr>
            <a:spLocks noGrp="1"/>
          </p:cNvSpPr>
          <p:nvPr>
            <p:ph type="sldNum" sz="quarter" idx="10"/>
          </p:nvPr>
        </p:nvSpPr>
        <p:spPr/>
        <p:txBody>
          <a:bodyPr/>
          <a:lstStyle/>
          <a:p>
            <a:fld id="{AAF2AB21-64F9-8445-BF85-F440221B3157}" type="slidenum">
              <a:rPr lang="en-US" smtClean="0"/>
              <a:t>11</a:t>
            </a:fld>
            <a:endParaRPr lang="en-US"/>
          </a:p>
        </p:txBody>
      </p:sp>
    </p:spTree>
    <p:extLst>
      <p:ext uri="{BB962C8B-B14F-4D97-AF65-F5344CB8AC3E}">
        <p14:creationId xmlns:p14="http://schemas.microsoft.com/office/powerpoint/2010/main" val="151910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12 slides in and you are</a:t>
            </a:r>
            <a:r>
              <a:rPr lang="en-US" baseline="0" dirty="0"/>
              <a:t> probably asking yourself, what on earth is this guy on about?</a:t>
            </a:r>
          </a:p>
          <a:p>
            <a:endParaRPr lang="en-US" baseline="0" dirty="0"/>
          </a:p>
          <a:p>
            <a:r>
              <a:rPr lang="en-US" baseline="0" dirty="0"/>
              <a:t>The Roman military diploma highlights a few key principles that may guide us in our discussion about data today:</a:t>
            </a:r>
          </a:p>
          <a:p>
            <a:endParaRPr lang="en-US" baseline="0" dirty="0"/>
          </a:p>
          <a:p>
            <a:pPr marL="228600" indent="-228600">
              <a:buFont typeface="+mj-lt"/>
              <a:buAutoNum type="arabicPeriod"/>
            </a:pPr>
            <a:r>
              <a:rPr lang="en-US" baseline="0" dirty="0"/>
              <a:t>First, people have been thinking about how to store and verify information for a very, very long time. The Roman military diploma is an ancestor to the principle of master data management which we will discuss here in a bit. Though this is not a new problem, the scale and scope of technology to handle data continues to drastically change.</a:t>
            </a:r>
            <a:br>
              <a:rPr lang="en-US" baseline="0" dirty="0"/>
            </a:br>
            <a:endParaRPr lang="en-US" baseline="0" dirty="0"/>
          </a:p>
          <a:p>
            <a:pPr marL="228600" indent="-228600">
              <a:buFont typeface="+mj-lt"/>
              <a:buAutoNum type="arabicPeriod"/>
            </a:pPr>
            <a:r>
              <a:rPr lang="en-US" baseline="0" dirty="0"/>
              <a:t>Second, librarians, like the archivists at the military archive in Rome, have also been thinking about data management problems for a very long time. The progression, and increasing importance, of ideas such as “big data” and “data management” over the last decade has demanded that librarians learn how to manage researchers’ data.</a:t>
            </a:r>
          </a:p>
          <a:p>
            <a:pPr marL="228600" indent="-228600">
              <a:buFont typeface="+mj-lt"/>
              <a:buAutoNum type="arabicPeriod"/>
            </a:pPr>
            <a:endParaRPr lang="en-US" baseline="0" dirty="0"/>
          </a:p>
          <a:p>
            <a:pPr marL="0" indent="0">
              <a:buFont typeface="+mj-lt"/>
              <a:buNone/>
            </a:pPr>
            <a:r>
              <a:rPr lang="en-US" baseline="0" dirty="0"/>
              <a:t>A third reason is because I thought that this was a fascinating, quirky aspect of ancient Roman history. I first learned about this a few years ago when our library purchased a replica of a Roman military diploma. In fact, I approached our Special Collections about bringing this replica to show you all but they told me they would need to hire security to escort me to this conference. I thought about pursuing it further just to see what they would do but decided a few pictures would do for our purposes today.</a:t>
            </a:r>
          </a:p>
          <a:p>
            <a:pPr marL="228600" indent="-228600">
              <a:buFont typeface="+mj-lt"/>
              <a:buAutoNum type="arabicPeriod"/>
            </a:pPr>
            <a:endParaRPr lang="en-US" baseline="0" dirty="0"/>
          </a:p>
          <a:p>
            <a:pPr marL="0" indent="0">
              <a:buFont typeface="+mj-lt"/>
              <a:buNone/>
            </a:pPr>
            <a:r>
              <a:rPr lang="en-US" baseline="0" dirty="0"/>
              <a:t>In any case, I’d like to take a step back and spend some time thinking about how we can manage our own data, rather than researchers’ data, to enhance our ability to make data-driven collection development decisions. We use a ton of data to help us make decisions. Not just usage or COUNTER usage data, but also enrollment data, class registration data, budget data, inflation data, etc. How we manage, analyze, and synthesize that data is often simply an afterthought. But carefully planning for how we manage this data can make our lives so much easier and provides far more opportunities for us to meaningfully visualize, interpret, and mix and match our data as needed.</a:t>
            </a:r>
          </a:p>
          <a:p>
            <a:pPr marL="0" indent="0">
              <a:buFont typeface="+mj-lt"/>
              <a:buNone/>
            </a:pPr>
            <a:endParaRPr lang="en-US" baseline="0" dirty="0"/>
          </a:p>
          <a:p>
            <a:pPr marL="0" indent="0">
              <a:buFont typeface="+mj-lt"/>
              <a:buNone/>
            </a:pPr>
            <a:r>
              <a:rPr lang="en-US" baseline="0" dirty="0"/>
              <a:t>Now, I’d like to spend several minutes defining what I mean when I say “small data” as compared to “big data” as well as data management.</a:t>
            </a:r>
            <a:endParaRPr lang="en-US" dirty="0"/>
          </a:p>
          <a:p>
            <a:endParaRPr lang="en-US" dirty="0"/>
          </a:p>
          <a:p>
            <a:r>
              <a:rPr lang="en-US" dirty="0"/>
              <a:t>IMAGE: CC0 Creative Commons</a:t>
            </a:r>
            <a:r>
              <a:rPr lang="en-US" baseline="0" dirty="0"/>
              <a:t> License—</a:t>
            </a:r>
            <a:r>
              <a:rPr lang="en-US" dirty="0"/>
              <a:t>https://</a:t>
            </a:r>
            <a:r>
              <a:rPr lang="en-US" dirty="0" err="1"/>
              <a:t>pixabay.com</a:t>
            </a:r>
            <a:r>
              <a:rPr lang="en-US" dirty="0"/>
              <a:t>/</a:t>
            </a:r>
            <a:r>
              <a:rPr lang="en-US" dirty="0" err="1"/>
              <a:t>en</a:t>
            </a:r>
            <a:r>
              <a:rPr lang="en-US" dirty="0"/>
              <a:t>/question-mark-important-sign-1872665/</a:t>
            </a:r>
          </a:p>
        </p:txBody>
      </p:sp>
      <p:sp>
        <p:nvSpPr>
          <p:cNvPr id="4" name="Slide Number Placeholder 3"/>
          <p:cNvSpPr>
            <a:spLocks noGrp="1"/>
          </p:cNvSpPr>
          <p:nvPr>
            <p:ph type="sldNum" sz="quarter" idx="10"/>
          </p:nvPr>
        </p:nvSpPr>
        <p:spPr/>
        <p:txBody>
          <a:bodyPr/>
          <a:lstStyle/>
          <a:p>
            <a:fld id="{AAF2AB21-64F9-8445-BF85-F440221B3157}" type="slidenum">
              <a:rPr lang="en-US" smtClean="0"/>
              <a:t>12</a:t>
            </a:fld>
            <a:endParaRPr lang="en-US"/>
          </a:p>
        </p:txBody>
      </p:sp>
    </p:spTree>
    <p:extLst>
      <p:ext uri="{BB962C8B-B14F-4D97-AF65-F5344CB8AC3E}">
        <p14:creationId xmlns:p14="http://schemas.microsoft.com/office/powerpoint/2010/main" val="1252243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Big Data Definition: </a:t>
            </a:r>
            <a:r>
              <a:rPr lang="en-US" sz="1200" dirty="0"/>
              <a:t>data sets that are so large or complex that traditional data processing application software is inadequate to deal with them</a:t>
            </a:r>
            <a:br>
              <a:rPr lang="en-US" sz="1200" dirty="0"/>
            </a:br>
            <a:endParaRPr lang="en-US" sz="1200" dirty="0"/>
          </a:p>
          <a:p>
            <a:pPr marL="0" indent="0">
              <a:buFont typeface="Arial" charset="0"/>
              <a:buNone/>
            </a:pPr>
            <a:r>
              <a:rPr lang="en-US" sz="1200" dirty="0"/>
              <a:t>{CLICK}</a:t>
            </a:r>
          </a:p>
          <a:p>
            <a:pPr marL="171450" indent="-171450">
              <a:buFont typeface="Arial" charset="0"/>
              <a:buChar char="•"/>
            </a:pP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a:t>Small Data Definition: data that is small enough for human comprehension. You don’t need algorithms</a:t>
            </a:r>
            <a:r>
              <a:rPr lang="en-US" sz="1200" baseline="0" dirty="0"/>
              <a:t> or machine learning to understand what the data is telling you.</a:t>
            </a:r>
            <a:endParaRPr lang="en-US" sz="1200" baseline="30000" dirty="0"/>
          </a:p>
          <a:p>
            <a:pPr marL="171450" indent="-171450">
              <a:buFont typeface="Arial" charset="0"/>
              <a:buChar char="•"/>
            </a:pPr>
            <a:endParaRPr lang="en-US" dirty="0"/>
          </a:p>
          <a:p>
            <a:pPr marL="171450" indent="-171450">
              <a:buFont typeface="Arial" charset="0"/>
              <a:buChar char="•"/>
            </a:pPr>
            <a:r>
              <a:rPr lang="en-US" dirty="0"/>
              <a:t>Regardless</a:t>
            </a:r>
            <a:r>
              <a:rPr lang="en-US" baseline="0" dirty="0"/>
              <a:t> of what you call it, or how big or small it is, all data have the same problems when you attempt to tame them</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13</a:t>
            </a:fld>
            <a:endParaRPr lang="en-US"/>
          </a:p>
        </p:txBody>
      </p:sp>
    </p:spTree>
    <p:extLst>
      <p:ext uri="{BB962C8B-B14F-4D97-AF65-F5344CB8AC3E}">
        <p14:creationId xmlns:p14="http://schemas.microsoft.com/office/powerpoint/2010/main" val="158468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Here are just</a:t>
            </a:r>
            <a:r>
              <a:rPr lang="en-US" baseline="0" dirty="0"/>
              <a:t> a few examples of vexing data-related problems</a:t>
            </a:r>
            <a:br>
              <a:rPr lang="en-US" baseline="0" dirty="0"/>
            </a:br>
            <a:endParaRPr lang="en-US" baseline="0" dirty="0"/>
          </a:p>
          <a:p>
            <a:pPr marL="171450" indent="-171450">
              <a:buFont typeface="Arial" charset="0"/>
              <a:buChar char="•"/>
            </a:pPr>
            <a:r>
              <a:rPr lang="en-US" baseline="0" dirty="0"/>
              <a:t>So to give you some concrete examples of these problems, here are a few rhetorical questions to help you decide if you have ever encountered a data management problem:</a:t>
            </a:r>
          </a:p>
        </p:txBody>
      </p:sp>
      <p:sp>
        <p:nvSpPr>
          <p:cNvPr id="4" name="Slide Number Placeholder 3"/>
          <p:cNvSpPr>
            <a:spLocks noGrp="1"/>
          </p:cNvSpPr>
          <p:nvPr>
            <p:ph type="sldNum" sz="quarter" idx="10"/>
          </p:nvPr>
        </p:nvSpPr>
        <p:spPr/>
        <p:txBody>
          <a:bodyPr/>
          <a:lstStyle/>
          <a:p>
            <a:fld id="{AAF2AB21-64F9-8445-BF85-F440221B3157}" type="slidenum">
              <a:rPr lang="en-US" smtClean="0"/>
              <a:t>14</a:t>
            </a:fld>
            <a:endParaRPr lang="en-US"/>
          </a:p>
        </p:txBody>
      </p:sp>
    </p:spTree>
    <p:extLst>
      <p:ext uri="{BB962C8B-B14F-4D97-AF65-F5344CB8AC3E}">
        <p14:creationId xmlns:p14="http://schemas.microsoft.com/office/powerpoint/2010/main" val="890075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a:t>Have you ever had to wait for a colleague to get back from vacation to get data or numbers from them to finish a report you were working on?</a:t>
            </a:r>
            <a:br>
              <a:rPr lang="en-US" baseline="0" dirty="0"/>
            </a:br>
            <a:endParaRPr lang="en-US" baseline="0" dirty="0"/>
          </a:p>
          <a:p>
            <a:pPr marL="228600" indent="-228600">
              <a:buFont typeface="+mj-lt"/>
              <a:buAutoNum type="arabicPeriod"/>
            </a:pPr>
            <a:r>
              <a:rPr lang="en-US" baseline="0" dirty="0"/>
              <a:t>Or similarly, have you ever had to contact a colleague for a data set that would be very useful if it were made available to everyone working in the library?</a:t>
            </a:r>
            <a:endParaRPr lang="en-US" dirty="0"/>
          </a:p>
          <a:p>
            <a:endParaRPr lang="en-US" dirty="0"/>
          </a:p>
          <a:p>
            <a:endParaRPr lang="en-US" dirty="0"/>
          </a:p>
          <a:p>
            <a:r>
              <a:rPr lang="en-US" dirty="0"/>
              <a:t>IMAGE: CC0 Creative Commons</a:t>
            </a:r>
            <a:r>
              <a:rPr lang="en-US" baseline="0" dirty="0"/>
              <a:t> License—</a:t>
            </a:r>
            <a:r>
              <a:rPr lang="en-US" dirty="0"/>
              <a:t>https://</a:t>
            </a:r>
            <a:r>
              <a:rPr lang="en-US" dirty="0" err="1"/>
              <a:t>pixabay.com</a:t>
            </a:r>
            <a:r>
              <a:rPr lang="en-US" dirty="0"/>
              <a:t>/</a:t>
            </a:r>
            <a:r>
              <a:rPr lang="en-US" dirty="0" err="1"/>
              <a:t>en</a:t>
            </a:r>
            <a:r>
              <a:rPr lang="en-US" dirty="0"/>
              <a:t>/cinque-terre-italy-riomaggiore-town-3191829/</a:t>
            </a:r>
          </a:p>
        </p:txBody>
      </p:sp>
      <p:sp>
        <p:nvSpPr>
          <p:cNvPr id="4" name="Slide Number Placeholder 3"/>
          <p:cNvSpPr>
            <a:spLocks noGrp="1"/>
          </p:cNvSpPr>
          <p:nvPr>
            <p:ph type="sldNum" sz="quarter" idx="10"/>
          </p:nvPr>
        </p:nvSpPr>
        <p:spPr/>
        <p:txBody>
          <a:bodyPr/>
          <a:lstStyle/>
          <a:p>
            <a:fld id="{AAF2AB21-64F9-8445-BF85-F440221B3157}" type="slidenum">
              <a:rPr lang="en-US" smtClean="0"/>
              <a:t>15</a:t>
            </a:fld>
            <a:endParaRPr lang="en-US"/>
          </a:p>
        </p:txBody>
      </p:sp>
    </p:spTree>
    <p:extLst>
      <p:ext uri="{BB962C8B-B14F-4D97-AF65-F5344CB8AC3E}">
        <p14:creationId xmlns:p14="http://schemas.microsoft.com/office/powerpoint/2010/main" val="2820895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a:t>Have you ever carefully compiled a report for your administration and then, a year later, not be able to recreate the same numbers when they needed an updated data set?</a:t>
            </a:r>
            <a:br>
              <a:rPr lang="en-US" baseline="0" dirty="0"/>
            </a:br>
            <a:endParaRPr lang="en-US" baseline="0" dirty="0"/>
          </a:p>
          <a:p>
            <a:pPr marL="228600" indent="-228600">
              <a:buFont typeface="+mj-lt"/>
              <a:buAutoNum type="arabicPeriod"/>
            </a:pPr>
            <a:r>
              <a:rPr lang="en-US" baseline="0" dirty="0"/>
              <a:t>Have you ever found a great data set to help you evaluate your collections and then not remember where you found it, or from whom you requested it?</a:t>
            </a:r>
          </a:p>
          <a:p>
            <a:pPr marL="228600" indent="-228600">
              <a:buFont typeface="+mj-lt"/>
              <a:buAutoNum type="arabicPeriod"/>
            </a:pPr>
            <a:endParaRPr lang="en-US" baseline="0" dirty="0"/>
          </a:p>
          <a:p>
            <a:pPr marL="0" indent="0">
              <a:buFont typeface="+mj-lt"/>
              <a:buNone/>
            </a:pPr>
            <a:endParaRPr lang="en-US" baseline="0" dirty="0"/>
          </a:p>
          <a:p>
            <a:pPr marL="0" indent="0">
              <a:buFont typeface="+mj-lt"/>
              <a:buNone/>
            </a:pPr>
            <a:r>
              <a:rPr lang="en-US" dirty="0"/>
              <a:t>IMAGE: CC0 Creative Commons</a:t>
            </a:r>
            <a:r>
              <a:rPr lang="en-US" baseline="0" dirty="0"/>
              <a:t> License—https://</a:t>
            </a:r>
            <a:r>
              <a:rPr lang="en-US" baseline="0" dirty="0" err="1"/>
              <a:t>pixabay.com</a:t>
            </a:r>
            <a:r>
              <a:rPr lang="en-US" baseline="0" dirty="0"/>
              <a:t>/</a:t>
            </a:r>
            <a:r>
              <a:rPr lang="en-US" baseline="0" dirty="0" err="1"/>
              <a:t>en</a:t>
            </a:r>
            <a:r>
              <a:rPr lang="en-US" baseline="0" dirty="0"/>
              <a:t>/files-paper-office-paperwork-stack-1614223/</a:t>
            </a:r>
          </a:p>
        </p:txBody>
      </p:sp>
      <p:sp>
        <p:nvSpPr>
          <p:cNvPr id="4" name="Slide Number Placeholder 3"/>
          <p:cNvSpPr>
            <a:spLocks noGrp="1"/>
          </p:cNvSpPr>
          <p:nvPr>
            <p:ph type="sldNum" sz="quarter" idx="10"/>
          </p:nvPr>
        </p:nvSpPr>
        <p:spPr/>
        <p:txBody>
          <a:bodyPr/>
          <a:lstStyle/>
          <a:p>
            <a:fld id="{AAF2AB21-64F9-8445-BF85-F440221B3157}" type="slidenum">
              <a:rPr lang="en-US" smtClean="0"/>
              <a:t>16</a:t>
            </a:fld>
            <a:endParaRPr lang="en-US"/>
          </a:p>
        </p:txBody>
      </p:sp>
    </p:spTree>
    <p:extLst>
      <p:ext uri="{BB962C8B-B14F-4D97-AF65-F5344CB8AC3E}">
        <p14:creationId xmlns:p14="http://schemas.microsoft.com/office/powerpoint/2010/main" val="193674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a:t>Have you ever run a report and then gotten wildly different data the next time you run the </a:t>
            </a:r>
            <a:r>
              <a:rPr lang="en-US" i="1" baseline="0" dirty="0"/>
              <a:t>exact</a:t>
            </a:r>
            <a:r>
              <a:rPr lang="en-US" baseline="0" dirty="0"/>
              <a:t> same report?</a:t>
            </a:r>
            <a:br>
              <a:rPr lang="en-US" baseline="0" dirty="0"/>
            </a:br>
            <a:endParaRPr lang="en-US" baseline="0" dirty="0"/>
          </a:p>
          <a:p>
            <a:pPr marL="228600" indent="-228600">
              <a:buFont typeface="+mj-lt"/>
              <a:buAutoNum type="arabicPeriod"/>
            </a:pPr>
            <a:r>
              <a:rPr lang="en-US" baseline="0" dirty="0"/>
              <a:t>Have you or a colleague ever lost important data when a single hard drive failed?</a:t>
            </a:r>
          </a:p>
          <a:p>
            <a:pPr marL="0" indent="0">
              <a:buFont typeface="+mj-lt"/>
              <a:buNone/>
            </a:pPr>
            <a:endParaRPr lang="en-US" dirty="0"/>
          </a:p>
          <a:p>
            <a:endParaRPr lang="en-US" dirty="0"/>
          </a:p>
          <a:p>
            <a:r>
              <a:rPr lang="en-US" dirty="0"/>
              <a:t>IMAGE: Creative Commons Attribution-Share Alike 3.0 </a:t>
            </a:r>
            <a:r>
              <a:rPr lang="en-US" dirty="0" err="1"/>
              <a:t>Unported</a:t>
            </a:r>
            <a:r>
              <a:rPr lang="en-US" baseline="0" dirty="0"/>
              <a:t>—</a:t>
            </a:r>
            <a:r>
              <a:rPr lang="en-US" dirty="0"/>
              <a:t>https://</a:t>
            </a:r>
            <a:r>
              <a:rPr lang="en-US" dirty="0" err="1"/>
              <a:t>upload.wikimedia.org</a:t>
            </a:r>
            <a:r>
              <a:rPr lang="en-US" dirty="0"/>
              <a:t>/</a:t>
            </a:r>
            <a:r>
              <a:rPr lang="en-US" dirty="0" err="1"/>
              <a:t>wikipedia</a:t>
            </a:r>
            <a:r>
              <a:rPr lang="en-US" dirty="0"/>
              <a:t>/commons/7/71/</a:t>
            </a:r>
            <a:r>
              <a:rPr lang="en-US" dirty="0" err="1"/>
              <a:t>Destroyed_Hard_Drive.jpg</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17</a:t>
            </a:fld>
            <a:endParaRPr lang="en-US"/>
          </a:p>
        </p:txBody>
      </p:sp>
    </p:spTree>
    <p:extLst>
      <p:ext uri="{BB962C8B-B14F-4D97-AF65-F5344CB8AC3E}">
        <p14:creationId xmlns:p14="http://schemas.microsoft.com/office/powerpoint/2010/main" val="376716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en-US" baseline="0" dirty="0"/>
              <a:t>If you answered yes to any of those questions then you have encountered a data management problem. These may have been rhetorical questions, but they certainly are not hypothetical. I have encountered each of these, among many others.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18</a:t>
            </a:fld>
            <a:endParaRPr lang="en-US"/>
          </a:p>
        </p:txBody>
      </p:sp>
    </p:spTree>
    <p:extLst>
      <p:ext uri="{BB962C8B-B14F-4D97-AF65-F5344CB8AC3E}">
        <p14:creationId xmlns:p14="http://schemas.microsoft.com/office/powerpoint/2010/main" val="3081348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a:t>
            </a:r>
            <a:r>
              <a:rPr lang="en-US" baseline="0" dirty="0"/>
              <a:t>we finally realized these were recurring problems, we investigated ways to solve the immediate and pressing problems we had with data management (highlighted here in orange).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We quickly learned that there are </a:t>
            </a:r>
            <a:r>
              <a:rPr lang="en-US" i="1" baseline="0" dirty="0"/>
              <a:t>a lot</a:t>
            </a:r>
            <a:r>
              <a:rPr lang="en-US" baseline="0" dirty="0"/>
              <a:t> of commercial solutions aimed at large corporations or built for really complex data. Those tools were far too much for what we needed. In fact, our university has several tools that would meet some of our needs, but they are not readily accessible to us, and, more importantly, fail to address all of the problematic scenarios I just presented.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Most tools we found tried to manage the full data management lifecycle which is not something we were interested in pursuing. At least, not yet. We thought if we could just get a handle on a few of our data management problems we would be doing ok. With that background and contextual information out of the way, I want to cover some basic data management terminology.</a:t>
            </a:r>
          </a:p>
        </p:txBody>
      </p:sp>
      <p:sp>
        <p:nvSpPr>
          <p:cNvPr id="4" name="Slide Number Placeholder 3"/>
          <p:cNvSpPr>
            <a:spLocks noGrp="1"/>
          </p:cNvSpPr>
          <p:nvPr>
            <p:ph type="sldNum" sz="quarter" idx="10"/>
          </p:nvPr>
        </p:nvSpPr>
        <p:spPr/>
        <p:txBody>
          <a:bodyPr/>
          <a:lstStyle/>
          <a:p>
            <a:fld id="{AAF2AB21-64F9-8445-BF85-F440221B3157}" type="slidenum">
              <a:rPr lang="en-US" smtClean="0"/>
              <a:t>19</a:t>
            </a:fld>
            <a:endParaRPr lang="en-US"/>
          </a:p>
        </p:txBody>
      </p:sp>
    </p:spTree>
    <p:extLst>
      <p:ext uri="{BB962C8B-B14F-4D97-AF65-F5344CB8AC3E}">
        <p14:creationId xmlns:p14="http://schemas.microsoft.com/office/powerpoint/2010/main" val="878237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Data</a:t>
            </a:r>
            <a:r>
              <a:rPr lang="en-US" baseline="0" dirty="0"/>
              <a:t> management is a broad field with a lot of components associated with it</a:t>
            </a:r>
            <a:br>
              <a:rPr lang="en-US" baseline="0" dirty="0"/>
            </a:br>
            <a:endParaRPr lang="en-US" baseline="0" dirty="0"/>
          </a:p>
          <a:p>
            <a:pPr marL="171450" indent="-171450">
              <a:buFont typeface="Arial" charset="0"/>
              <a:buChar char="•"/>
            </a:pPr>
            <a:r>
              <a:rPr lang="en-US" baseline="0" dirty="0"/>
              <a:t>This data management wheel outlines a few of them as defined by the Data Management Association’s “Data Management Body of Knowledge” Framework (2</a:t>
            </a:r>
            <a:r>
              <a:rPr lang="en-US" baseline="30000" dirty="0"/>
              <a:t>nd</a:t>
            </a:r>
            <a:r>
              <a:rPr lang="en-US" baseline="0" dirty="0"/>
              <a:t> edition) (definitions from DAMA-DMBOK: Data Management Body of Knowledge (2nd Edition): http://</a:t>
            </a:r>
            <a:r>
              <a:rPr lang="en-US" baseline="0" dirty="0" err="1"/>
              <a:t>proquest.safaribooksonline.com.erl.lib.byu.edu</a:t>
            </a:r>
            <a:r>
              <a:rPr lang="en-US" baseline="0" dirty="0"/>
              <a:t>/book/databases/business-intelligence/9781634622479/chapter-1-data-management/idparadest_19_html)</a:t>
            </a:r>
          </a:p>
          <a:p>
            <a:pPr marL="628650" lvl="1" indent="-171450">
              <a:buFont typeface="Arial" charset="0"/>
              <a:buChar char="•"/>
            </a:pPr>
            <a:r>
              <a:rPr lang="en-US" b="1" baseline="0" dirty="0"/>
              <a:t>Data governance</a:t>
            </a:r>
            <a:r>
              <a:rPr lang="en-US" b="0" baseline="0" dirty="0"/>
              <a:t>: Central to all of data management. P</a:t>
            </a:r>
            <a:r>
              <a:rPr lang="en-US" sz="1200" b="0" i="0" kern="1200" dirty="0">
                <a:solidFill>
                  <a:schemeClr val="tx1"/>
                </a:solidFill>
                <a:effectLst/>
                <a:latin typeface="+mn-lt"/>
                <a:ea typeface="+mn-ea"/>
                <a:cs typeface="+mn-cs"/>
              </a:rPr>
              <a:t>rovides direction and oversight for data management by establishing a system of decision rights over data that accounts for the needs of the library</a:t>
            </a:r>
            <a:endParaRPr lang="en-US" b="1" baseline="0" dirty="0"/>
          </a:p>
          <a:p>
            <a:pPr marL="628650" lvl="1" indent="-171450">
              <a:buFont typeface="Arial" charset="0"/>
              <a:buChar char="•"/>
            </a:pPr>
            <a:r>
              <a:rPr lang="en-US" b="1" baseline="0" dirty="0"/>
              <a:t>Data architecture management</a:t>
            </a:r>
            <a:r>
              <a:rPr lang="en-US" baseline="0" dirty="0"/>
              <a:t>: </a:t>
            </a:r>
            <a:r>
              <a:rPr lang="en-US" sz="1200" b="0" i="0" kern="1200" dirty="0">
                <a:solidFill>
                  <a:schemeClr val="tx1"/>
                </a:solidFill>
                <a:effectLst/>
                <a:latin typeface="+mn-lt"/>
                <a:ea typeface="+mn-ea"/>
                <a:cs typeface="+mn-cs"/>
              </a:rPr>
              <a:t>the structure of a library’s logical and physical data assets and data management resources</a:t>
            </a:r>
          </a:p>
          <a:p>
            <a:pPr marL="628650" lvl="1" indent="-171450">
              <a:buFont typeface="Arial" charset="0"/>
              <a:buChar char="•"/>
            </a:pPr>
            <a:r>
              <a:rPr lang="en-US" b="1" baseline="0" dirty="0"/>
              <a:t>Data modeling &amp; design</a:t>
            </a:r>
            <a:r>
              <a:rPr lang="en-US" b="0" baseline="0" dirty="0"/>
              <a:t>: </a:t>
            </a:r>
            <a:r>
              <a:rPr lang="en-US" sz="1200" b="0" i="0" kern="1200" dirty="0">
                <a:solidFill>
                  <a:schemeClr val="tx1"/>
                </a:solidFill>
                <a:effectLst/>
                <a:latin typeface="+mn-lt"/>
                <a:ea typeface="+mn-ea"/>
                <a:cs typeface="+mn-cs"/>
              </a:rPr>
              <a:t>is the process of discovering, analyzing, representing, and communicating data requirements in a precise form called the </a:t>
            </a:r>
            <a:r>
              <a:rPr lang="en-US" sz="1200" b="0" i="1" kern="1200" dirty="0">
                <a:solidFill>
                  <a:schemeClr val="tx1"/>
                </a:solidFill>
                <a:effectLst/>
                <a:latin typeface="+mn-lt"/>
                <a:ea typeface="+mn-ea"/>
                <a:cs typeface="+mn-cs"/>
              </a:rPr>
              <a:t>data model</a:t>
            </a:r>
            <a:endParaRPr lang="en-US" b="0" baseline="0" dirty="0"/>
          </a:p>
          <a:p>
            <a:pPr marL="628650" lvl="1" indent="-171450">
              <a:buFont typeface="Arial" charset="0"/>
              <a:buChar char="•"/>
            </a:pPr>
            <a:r>
              <a:rPr lang="en-US" b="1" baseline="0" dirty="0"/>
              <a:t>Database operations management</a:t>
            </a:r>
            <a:r>
              <a:rPr lang="en-US" b="0" baseline="0" dirty="0"/>
              <a:t>: includes the design, implementation, and support of stored data to maximize its value</a:t>
            </a:r>
          </a:p>
          <a:p>
            <a:pPr marL="628650" lvl="1" indent="-171450">
              <a:buFont typeface="Arial" charset="0"/>
              <a:buChar char="•"/>
            </a:pPr>
            <a:r>
              <a:rPr lang="en-US" b="1" baseline="0" dirty="0"/>
              <a:t>Data security management</a:t>
            </a:r>
            <a:r>
              <a:rPr lang="en-US" b="0" baseline="0" dirty="0"/>
              <a:t>: ensures that data privacy and confidentiality are maintained, that data is not breached, and that data is accessed appropriately</a:t>
            </a:r>
          </a:p>
          <a:p>
            <a:pPr marL="628650" lvl="1" indent="-171450">
              <a:buFont typeface="Arial" charset="0"/>
              <a:buChar char="•"/>
            </a:pPr>
            <a:r>
              <a:rPr lang="en-US" b="1" baseline="0" dirty="0"/>
              <a:t>Data warehousing &amp; business intelligence management</a:t>
            </a:r>
            <a:r>
              <a:rPr lang="en-US" b="0" baseline="0" dirty="0"/>
              <a:t>: includes the planning, implementation, and control processes to manage decision support data and to enable librarians and other employees to get value from data via analysis and reporting</a:t>
            </a:r>
          </a:p>
          <a:p>
            <a:pPr marL="628650" lvl="1" indent="-171450">
              <a:buFont typeface="Arial" charset="0"/>
              <a:buChar char="•"/>
            </a:pPr>
            <a:r>
              <a:rPr lang="en-US" b="1" baseline="0" dirty="0"/>
              <a:t>Document &amp; content management</a:t>
            </a:r>
            <a:r>
              <a:rPr lang="en-US" b="0" baseline="0" dirty="0"/>
              <a:t>: includes planning, implementation, and control activities used to manage the lifecycle of data and information found in a range of unstructured media</a:t>
            </a:r>
          </a:p>
          <a:p>
            <a:pPr marL="628650" lvl="1" indent="-171450">
              <a:buFont typeface="Arial" charset="0"/>
              <a:buChar char="•"/>
            </a:pPr>
            <a:r>
              <a:rPr lang="en-US" b="1" baseline="0" dirty="0"/>
              <a:t>Metadata management</a:t>
            </a:r>
            <a:r>
              <a:rPr lang="en-US" b="0" baseline="0" dirty="0"/>
              <a:t>: includes planning, implementation, and control activities to enable access to high quality, integrated metadata, including definitions, models, data flows, and other information critical to understanding data and the systems through which it is created, maintained, and accessed</a:t>
            </a:r>
          </a:p>
          <a:p>
            <a:pPr marL="628650" lvl="1" indent="-171450">
              <a:buFont typeface="Arial" charset="0"/>
              <a:buChar char="•"/>
            </a:pPr>
            <a:r>
              <a:rPr lang="en-US" b="1" baseline="0" dirty="0"/>
              <a:t>Data quality management</a:t>
            </a:r>
            <a:r>
              <a:rPr lang="en-US" b="0" baseline="0" dirty="0"/>
              <a:t>: includes the planning and implementation of quality management techniques to measure, assess, and improve the fitness of data for use within a library</a:t>
            </a:r>
          </a:p>
          <a:p>
            <a:pPr marL="628650" lvl="1" indent="-171450">
              <a:buFont typeface="Arial" charset="0"/>
              <a:buChar char="•"/>
            </a:pPr>
            <a:r>
              <a:rPr lang="en-US" b="1" baseline="0" dirty="0"/>
              <a:t>Reference and master data management: </a:t>
            </a:r>
            <a:r>
              <a:rPr lang="en-US" sz="1200" b="0" i="0" kern="1200" dirty="0">
                <a:solidFill>
                  <a:schemeClr val="tx1"/>
                </a:solidFill>
                <a:effectLst/>
                <a:latin typeface="+mn-lt"/>
                <a:ea typeface="+mn-ea"/>
                <a:cs typeface="+mn-cs"/>
              </a:rPr>
              <a:t>includes ongoing reconciliation and maintenance of core critical shared data to enable consistent use across systems of the most accurate, timely, and relevant version of truth about essential activities</a:t>
            </a:r>
            <a:endParaRPr lang="en-US" b="1" baseline="0" dirty="0"/>
          </a:p>
        </p:txBody>
      </p:sp>
      <p:sp>
        <p:nvSpPr>
          <p:cNvPr id="4" name="Slide Number Placeholder 3"/>
          <p:cNvSpPr>
            <a:spLocks noGrp="1"/>
          </p:cNvSpPr>
          <p:nvPr>
            <p:ph type="sldNum" sz="quarter" idx="10"/>
          </p:nvPr>
        </p:nvSpPr>
        <p:spPr/>
        <p:txBody>
          <a:bodyPr/>
          <a:lstStyle/>
          <a:p>
            <a:fld id="{AAF2AB21-64F9-8445-BF85-F440221B3157}" type="slidenum">
              <a:rPr lang="en-US" smtClean="0"/>
              <a:t>20</a:t>
            </a:fld>
            <a:endParaRPr lang="en-US"/>
          </a:p>
        </p:txBody>
      </p:sp>
    </p:spTree>
    <p:extLst>
      <p:ext uri="{BB962C8B-B14F-4D97-AF65-F5344CB8AC3E}">
        <p14:creationId xmlns:p14="http://schemas.microsoft.com/office/powerpoint/2010/main" val="403213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Like all worthwhile presentations on data management, I want to start today by talking little about ancient Roman history.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a:t>
            </a:r>
            <a:r>
              <a:rPr lang="en-US" baseline="0" dirty="0"/>
              <a:t> in ancient Rome, if Rome took over your country you were not automatically granted legal citizenship</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a:t>
            </a:fld>
            <a:endParaRPr lang="en-US"/>
          </a:p>
        </p:txBody>
      </p:sp>
    </p:spTree>
    <p:extLst>
      <p:ext uri="{BB962C8B-B14F-4D97-AF65-F5344CB8AC3E}">
        <p14:creationId xmlns:p14="http://schemas.microsoft.com/office/powerpoint/2010/main" val="1898590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As you can see, Master Data Management, or MDM, is one small component of the larger data management landscape.</a:t>
            </a:r>
            <a:br>
              <a:rPr lang="en-US" baseline="0" dirty="0"/>
            </a:br>
            <a:endParaRPr lang="en-US" baseline="0" dirty="0"/>
          </a:p>
          <a:p>
            <a:pPr marL="171450" indent="-171450">
              <a:buFont typeface="Arial" charset="0"/>
              <a:buChar char="•"/>
            </a:pPr>
            <a:r>
              <a:rPr lang="en-US" baseline="0" dirty="0"/>
              <a:t>MDM: </a:t>
            </a:r>
            <a:r>
              <a:rPr lang="en-US" sz="1200" baseline="0" dirty="0"/>
              <a:t>c</a:t>
            </a:r>
            <a:r>
              <a:rPr lang="en-US" sz="1200" dirty="0"/>
              <a:t>omprises the processes, governance, policies, standards, and tools that consistently define and manage the critical data of an organization to provide a single point of reference</a:t>
            </a:r>
            <a:br>
              <a:rPr lang="en-US" sz="1200" dirty="0"/>
            </a:br>
            <a:endParaRPr lang="en-US" baseline="0" dirty="0"/>
          </a:p>
          <a:p>
            <a:pPr marL="171450" indent="-171450">
              <a:buFont typeface="Arial" charset="0"/>
              <a:buChar char="•"/>
            </a:pPr>
            <a:r>
              <a:rPr lang="en-US" baseline="0" dirty="0"/>
              <a:t>After learning about MDM, we felt that if we could just manage that portion of data management, we would be in a far better position to effectively evaluate and analyze our collections</a:t>
            </a:r>
          </a:p>
          <a:p>
            <a:pPr marL="171450" indent="-171450">
              <a:buFont typeface="Arial" charset="0"/>
              <a:buChar cha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While analyzing</a:t>
            </a:r>
            <a:r>
              <a:rPr lang="en-US" baseline="0" dirty="0"/>
              <a:t> the available tools, we found two that we thought might be most useful for our needs</a:t>
            </a:r>
          </a:p>
        </p:txBody>
      </p:sp>
      <p:sp>
        <p:nvSpPr>
          <p:cNvPr id="4" name="Slide Number Placeholder 3"/>
          <p:cNvSpPr>
            <a:spLocks noGrp="1"/>
          </p:cNvSpPr>
          <p:nvPr>
            <p:ph type="sldNum" sz="quarter" idx="10"/>
          </p:nvPr>
        </p:nvSpPr>
        <p:spPr/>
        <p:txBody>
          <a:bodyPr/>
          <a:lstStyle/>
          <a:p>
            <a:fld id="{AAF2AB21-64F9-8445-BF85-F440221B3157}" type="slidenum">
              <a:rPr lang="en-US" smtClean="0"/>
              <a:t>21</a:t>
            </a:fld>
            <a:endParaRPr lang="en-US"/>
          </a:p>
        </p:txBody>
      </p:sp>
    </p:spTree>
    <p:extLst>
      <p:ext uri="{BB962C8B-B14F-4D97-AF65-F5344CB8AC3E}">
        <p14:creationId xmlns:p14="http://schemas.microsoft.com/office/powerpoint/2010/main" val="454491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is GitHub, which many of you have probably heard of. It is a web-based tool built on a system called </a:t>
            </a:r>
            <a:r>
              <a:rPr lang="en-US" baseline="0" dirty="0" err="1"/>
              <a:t>git</a:t>
            </a:r>
            <a:r>
              <a:rPr lang="en-US" baseline="0" dirty="0"/>
              <a:t> which is a file version control system</a:t>
            </a:r>
          </a:p>
          <a:p>
            <a:endParaRPr lang="en-US" baseline="0" dirty="0"/>
          </a:p>
          <a:p>
            <a:r>
              <a:rPr lang="en-US" baseline="0" dirty="0"/>
              <a:t>In short, it lets you track changes to documents over time and revert back to previous versions if you made a mistake or just need to see what things looked like in the past.</a:t>
            </a:r>
          </a:p>
          <a:p>
            <a:endParaRPr lang="en-US" baseline="0" dirty="0"/>
          </a:p>
          <a:p>
            <a:r>
              <a:rPr lang="en-US" baseline="0" dirty="0"/>
              <a:t>It allows you to work on files without worrying you are going to mess something up and not be able to recover from it.</a:t>
            </a:r>
          </a:p>
          <a:p>
            <a:endParaRPr lang="en-US" baseline="0" dirty="0"/>
          </a:p>
          <a:p>
            <a:r>
              <a:rPr lang="en-US" baseline="0" dirty="0"/>
              <a:t>{CLICK}</a:t>
            </a:r>
          </a:p>
          <a:p>
            <a:endParaRPr lang="en-US" baseline="0" dirty="0"/>
          </a:p>
          <a:p>
            <a:r>
              <a:rPr lang="en-US" baseline="0" dirty="0"/>
              <a:t>The second tool we found is from the “Comprehensive Knowledge Archive Network,” or CKAN, and is open-source, web-based software for managing, storing, and distributing data. If you are familiar with </a:t>
            </a:r>
            <a:r>
              <a:rPr lang="en-US" baseline="0" dirty="0" err="1"/>
              <a:t>data.gov</a:t>
            </a:r>
            <a:r>
              <a:rPr lang="en-US" baseline="0" dirty="0"/>
              <a:t>, it uses CKAN for all of its datasets.</a:t>
            </a:r>
          </a:p>
          <a:p>
            <a:endParaRPr lang="en-US" baseline="0" dirty="0"/>
          </a:p>
          <a:p>
            <a:r>
              <a:rPr lang="en-US" baseline="0" dirty="0"/>
              <a:t>There are pros and cons of each depending on your use case, budget, and technical expertise.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22</a:t>
            </a:fld>
            <a:endParaRPr lang="en-US"/>
          </a:p>
        </p:txBody>
      </p:sp>
    </p:spTree>
    <p:extLst>
      <p:ext uri="{BB962C8B-B14F-4D97-AF65-F5344CB8AC3E}">
        <p14:creationId xmlns:p14="http://schemas.microsoft.com/office/powerpoint/2010/main" val="69579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features:</a:t>
            </a:r>
          </a:p>
          <a:p>
            <a:endParaRPr lang="en-US" dirty="0"/>
          </a:p>
          <a:p>
            <a:pPr marL="228600" indent="-228600">
              <a:buFont typeface="+mj-lt"/>
              <a:buAutoNum type="arabicPeriod"/>
            </a:pPr>
            <a:r>
              <a:rPr lang="en-US" dirty="0"/>
              <a:t>There are both public and private data repositories</a:t>
            </a:r>
            <a:br>
              <a:rPr lang="en-US" dirty="0"/>
            </a:br>
            <a:endParaRPr lang="en-US" dirty="0"/>
          </a:p>
          <a:p>
            <a:pPr marL="228600" indent="-228600">
              <a:buFont typeface="+mj-lt"/>
              <a:buAutoNum type="arabicPeriod"/>
            </a:pPr>
            <a:r>
              <a:rPr lang="en-US" dirty="0"/>
              <a:t>Fine-grained</a:t>
            </a:r>
            <a:r>
              <a:rPr lang="en-US" baseline="0" dirty="0"/>
              <a:t> controls for who can and cannot read and write to the data repository are available</a:t>
            </a:r>
            <a:br>
              <a:rPr lang="en-US" baseline="0" dirty="0"/>
            </a:br>
            <a:endParaRPr lang="en-US" baseline="0" dirty="0"/>
          </a:p>
          <a:p>
            <a:pPr marL="228600" indent="-228600">
              <a:buFont typeface="+mj-lt"/>
              <a:buAutoNum type="arabicPeriod"/>
            </a:pPr>
            <a:r>
              <a:rPr lang="en-US" baseline="0" dirty="0"/>
              <a:t>You can add comments and documentation to data sets and even to specific data points</a:t>
            </a:r>
            <a:br>
              <a:rPr lang="en-US" baseline="0" dirty="0"/>
            </a:br>
            <a:endParaRPr lang="en-US" baseline="0" dirty="0"/>
          </a:p>
          <a:p>
            <a:pPr marL="228600" indent="-228600">
              <a:buFont typeface="+mj-lt"/>
              <a:buAutoNum type="arabicPeriod"/>
            </a:pPr>
            <a:r>
              <a:rPr lang="en-US" baseline="0" dirty="0"/>
              <a:t>There is a built-in troubleshooting ticket system</a:t>
            </a:r>
            <a:br>
              <a:rPr lang="en-US" baseline="0" dirty="0"/>
            </a:br>
            <a:endParaRPr lang="en-US" baseline="0" dirty="0"/>
          </a:p>
          <a:p>
            <a:pPr marL="228600" indent="-228600">
              <a:buFont typeface="+mj-lt"/>
              <a:buAutoNum type="arabicPeriod"/>
            </a:pPr>
            <a:r>
              <a:rPr lang="en-US" baseline="0" dirty="0"/>
              <a:t>You can create different, parallel, versions of the same data set depending on the audience and how the data was analyzed</a:t>
            </a:r>
            <a:br>
              <a:rPr lang="en-US" baseline="0" dirty="0"/>
            </a:br>
            <a:endParaRPr lang="en-US" baseline="0" dirty="0"/>
          </a:p>
        </p:txBody>
      </p:sp>
      <p:sp>
        <p:nvSpPr>
          <p:cNvPr id="4" name="Slide Number Placeholder 3"/>
          <p:cNvSpPr>
            <a:spLocks noGrp="1"/>
          </p:cNvSpPr>
          <p:nvPr>
            <p:ph type="sldNum" sz="quarter" idx="10"/>
          </p:nvPr>
        </p:nvSpPr>
        <p:spPr/>
        <p:txBody>
          <a:bodyPr/>
          <a:lstStyle/>
          <a:p>
            <a:fld id="{AAF2AB21-64F9-8445-BF85-F440221B3157}" type="slidenum">
              <a:rPr lang="en-US" smtClean="0"/>
              <a:t>23</a:t>
            </a:fld>
            <a:endParaRPr lang="en-US"/>
          </a:p>
        </p:txBody>
      </p:sp>
    </p:spTree>
    <p:extLst>
      <p:ext uri="{BB962C8B-B14F-4D97-AF65-F5344CB8AC3E}">
        <p14:creationId xmlns:p14="http://schemas.microsoft.com/office/powerpoint/2010/main" val="115127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features:</a:t>
            </a:r>
          </a:p>
          <a:p>
            <a:endParaRPr lang="en-US" dirty="0"/>
          </a:p>
          <a:p>
            <a:pPr marL="228600" indent="-228600">
              <a:buFont typeface="+mj-lt"/>
              <a:buAutoNum type="arabicPeriod"/>
            </a:pPr>
            <a:r>
              <a:rPr lang="en-US" dirty="0"/>
              <a:t>There are both public and private data repositories</a:t>
            </a:r>
            <a:br>
              <a:rPr lang="en-US" dirty="0"/>
            </a:br>
            <a:endParaRPr lang="en-US" dirty="0"/>
          </a:p>
          <a:p>
            <a:pPr marL="228600" indent="-228600">
              <a:buFont typeface="+mj-lt"/>
              <a:buAutoNum type="arabicPeriod"/>
            </a:pPr>
            <a:r>
              <a:rPr lang="en-US" dirty="0"/>
              <a:t>You can tag,</a:t>
            </a:r>
            <a:r>
              <a:rPr lang="en-US" baseline="0" dirty="0"/>
              <a:t> group, and place data into organizations</a:t>
            </a:r>
            <a:br>
              <a:rPr lang="en-US" baseline="0" dirty="0"/>
            </a:br>
            <a:endParaRPr lang="en-US" baseline="0" dirty="0"/>
          </a:p>
          <a:p>
            <a:pPr marL="228600" indent="-228600">
              <a:buFont typeface="+mj-lt"/>
              <a:buAutoNum type="arabicPeriod"/>
            </a:pPr>
            <a:r>
              <a:rPr lang="en-US" baseline="0" dirty="0"/>
              <a:t>Faceted searching is available for the entire data repository</a:t>
            </a:r>
            <a:br>
              <a:rPr lang="en-US" baseline="0" dirty="0"/>
            </a:br>
            <a:endParaRPr lang="en-US" baseline="0" dirty="0"/>
          </a:p>
          <a:p>
            <a:pPr marL="228600" indent="-228600">
              <a:buFont typeface="+mj-lt"/>
              <a:buAutoNum type="arabicPeriod"/>
            </a:pPr>
            <a:r>
              <a:rPr lang="en-US" baseline="0" dirty="0"/>
              <a:t>CKAN has an accessible and understandable user interface</a:t>
            </a:r>
          </a:p>
          <a:p>
            <a:pPr marL="228600" indent="-228600">
              <a:buFont typeface="+mj-lt"/>
              <a:buAutoNum type="arabicPeriod"/>
            </a:pPr>
            <a:endParaRPr lang="en-US" baseline="0" dirty="0"/>
          </a:p>
          <a:p>
            <a:pPr marL="228600" indent="-228600">
              <a:buFont typeface="+mj-lt"/>
              <a:buAutoNum type="arabicPeriod"/>
            </a:pPr>
            <a:r>
              <a:rPr lang="en-US" baseline="0" dirty="0"/>
              <a:t>Extensions are available to greatly expand the default capabilities of the system, and if you have the technical expertise, you can build your own to meet a specific need</a:t>
            </a:r>
          </a:p>
        </p:txBody>
      </p:sp>
      <p:sp>
        <p:nvSpPr>
          <p:cNvPr id="4" name="Slide Number Placeholder 3"/>
          <p:cNvSpPr>
            <a:spLocks noGrp="1"/>
          </p:cNvSpPr>
          <p:nvPr>
            <p:ph type="sldNum" sz="quarter" idx="10"/>
          </p:nvPr>
        </p:nvSpPr>
        <p:spPr/>
        <p:txBody>
          <a:bodyPr/>
          <a:lstStyle/>
          <a:p>
            <a:fld id="{AAF2AB21-64F9-8445-BF85-F440221B3157}" type="slidenum">
              <a:rPr lang="en-US" smtClean="0"/>
              <a:t>24</a:t>
            </a:fld>
            <a:endParaRPr lang="en-US"/>
          </a:p>
        </p:txBody>
      </p:sp>
    </p:spTree>
    <p:extLst>
      <p:ext uri="{BB962C8B-B14F-4D97-AF65-F5344CB8AC3E}">
        <p14:creationId xmlns:p14="http://schemas.microsoft.com/office/powerpoint/2010/main" val="1373711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a:t>
            </a:r>
            <a:r>
              <a:rPr lang="en-US" baseline="0" dirty="0"/>
              <a:t> we have used each of these systems. First, let’s review </a:t>
            </a:r>
            <a:r>
              <a:rPr lang="en-US" dirty="0" err="1"/>
              <a:t>Github</a:t>
            </a:r>
            <a:r>
              <a:rPr lang="en-US" baseline="0" dirty="0"/>
              <a:t> and how we have experimented with it as an MDM tool</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25</a:t>
            </a:fld>
            <a:endParaRPr lang="en-US"/>
          </a:p>
        </p:txBody>
      </p:sp>
    </p:spTree>
    <p:extLst>
      <p:ext uri="{BB962C8B-B14F-4D97-AF65-F5344CB8AC3E}">
        <p14:creationId xmlns:p14="http://schemas.microsoft.com/office/powerpoint/2010/main" val="822052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created a repository that</a:t>
            </a:r>
            <a:r>
              <a:rPr lang="en-US" baseline="0" dirty="0"/>
              <a:t> includes all of our data sets. In this case, there are only 2 datasets: ‘</a:t>
            </a:r>
            <a:r>
              <a:rPr lang="en-US" baseline="0" dirty="0" err="1"/>
              <a:t>arl</a:t>
            </a:r>
            <a:r>
              <a:rPr lang="en-US" baseline="0" dirty="0"/>
              <a:t>’ and ‘serial-prices’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26</a:t>
            </a:fld>
            <a:endParaRPr lang="en-US"/>
          </a:p>
        </p:txBody>
      </p:sp>
    </p:spTree>
    <p:extLst>
      <p:ext uri="{BB962C8B-B14F-4D97-AF65-F5344CB8AC3E}">
        <p14:creationId xmlns:p14="http://schemas.microsoft.com/office/powerpoint/2010/main" val="23809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branches for the data sets:</a:t>
            </a:r>
          </a:p>
          <a:p>
            <a:endParaRPr lang="en-US" dirty="0"/>
          </a:p>
          <a:p>
            <a:pPr marL="228600" indent="-228600">
              <a:buFont typeface="+mj-lt"/>
              <a:buAutoNum type="arabicPeriod"/>
            </a:pPr>
            <a:r>
              <a:rPr lang="en-US" dirty="0"/>
              <a:t>Normalized: data that has been cleaned up and normalized to</a:t>
            </a:r>
            <a:r>
              <a:rPr lang="en-US" baseline="0" dirty="0"/>
              <a:t> make sure it is ready to be analyzed</a:t>
            </a:r>
          </a:p>
          <a:p>
            <a:pPr marL="228600" indent="-228600">
              <a:buFont typeface="+mj-lt"/>
              <a:buAutoNum type="arabicPeriod"/>
            </a:pPr>
            <a:endParaRPr lang="en-US" baseline="0" dirty="0"/>
          </a:p>
          <a:p>
            <a:pPr marL="228600" indent="-228600">
              <a:buFont typeface="+mj-lt"/>
              <a:buAutoNum type="arabicPeriod"/>
            </a:pPr>
            <a:r>
              <a:rPr lang="en-US" baseline="0" dirty="0"/>
              <a:t>Projects: a parallel data set that presents the data in different ways depending on the audience. A trivial example is a line chart vs a bar graph. In truth, we often use the same data in different contexts all the time. By having branches for a single data set, you can create as many variations and ways of interpreting the data without having to question where you got the data for the analysis from.</a:t>
            </a:r>
          </a:p>
          <a:p>
            <a:pPr marL="228600" indent="-228600">
              <a:buFont typeface="+mj-lt"/>
              <a:buAutoNum type="arabicPeriod"/>
            </a:pPr>
            <a:endParaRPr lang="en-US" baseline="0" dirty="0"/>
          </a:p>
          <a:p>
            <a:pPr marL="228600" indent="-228600">
              <a:buFont typeface="+mj-lt"/>
              <a:buAutoNum type="arabicPeriod"/>
            </a:pPr>
            <a:r>
              <a:rPr lang="en-US" baseline="0" dirty="0"/>
              <a:t>Raw: the raw data as you got it from the source</a:t>
            </a:r>
          </a:p>
          <a:p>
            <a:pPr marL="228600" indent="-228600">
              <a:buFont typeface="+mj-lt"/>
              <a:buAutoNum type="arabicPeriod"/>
            </a:pPr>
            <a:endParaRPr lang="en-US" baseline="0" dirty="0"/>
          </a:p>
          <a:p>
            <a:pPr marL="0" indent="0">
              <a:buFont typeface="+mj-lt"/>
              <a:buNone/>
            </a:pPr>
            <a:r>
              <a:rPr lang="en-US" baseline="0" dirty="0"/>
              <a:t>Below the branches you see documentation on how the </a:t>
            </a:r>
            <a:r>
              <a:rPr lang="en-US" baseline="0" dirty="0" err="1"/>
              <a:t>Github</a:t>
            </a:r>
            <a:r>
              <a:rPr lang="en-US" baseline="0" dirty="0"/>
              <a:t> repository is set up and organized for use as a rudimentary master data management system</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27</a:t>
            </a:fld>
            <a:endParaRPr lang="en-US"/>
          </a:p>
        </p:txBody>
      </p:sp>
    </p:spTree>
    <p:extLst>
      <p:ext uri="{BB962C8B-B14F-4D97-AF65-F5344CB8AC3E}">
        <p14:creationId xmlns:p14="http://schemas.microsoft.com/office/powerpoint/2010/main" val="682646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look at our ARL data set</a:t>
            </a:r>
          </a:p>
        </p:txBody>
      </p:sp>
      <p:sp>
        <p:nvSpPr>
          <p:cNvPr id="4" name="Slide Number Placeholder 3"/>
          <p:cNvSpPr>
            <a:spLocks noGrp="1"/>
          </p:cNvSpPr>
          <p:nvPr>
            <p:ph type="sldNum" sz="quarter" idx="10"/>
          </p:nvPr>
        </p:nvSpPr>
        <p:spPr/>
        <p:txBody>
          <a:bodyPr/>
          <a:lstStyle/>
          <a:p>
            <a:fld id="{AAF2AB21-64F9-8445-BF85-F440221B3157}" type="slidenum">
              <a:rPr lang="en-US" smtClean="0"/>
              <a:t>28</a:t>
            </a:fld>
            <a:endParaRPr lang="en-US"/>
          </a:p>
        </p:txBody>
      </p:sp>
    </p:spTree>
    <p:extLst>
      <p:ext uri="{BB962C8B-B14F-4D97-AF65-F5344CB8AC3E}">
        <p14:creationId xmlns:p14="http://schemas.microsoft.com/office/powerpoint/2010/main" val="14148470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arl</a:t>
            </a:r>
            <a:r>
              <a:rPr lang="en-US" baseline="0" dirty="0"/>
              <a:t>’ directory includes the actual data, a README, and a SOURCE file.</a:t>
            </a:r>
          </a:p>
          <a:p>
            <a:endParaRPr lang="en-US" dirty="0"/>
          </a:p>
          <a:p>
            <a:r>
              <a:rPr lang="en-US" dirty="0"/>
              <a:t>This is true of every data set we have in </a:t>
            </a:r>
            <a:r>
              <a:rPr lang="en-US" dirty="0" err="1"/>
              <a:t>Github</a:t>
            </a:r>
            <a:r>
              <a:rPr lang="en-US" dirty="0"/>
              <a:t>.</a:t>
            </a:r>
            <a:r>
              <a:rPr lang="en-US" baseline="0" dirty="0"/>
              <a:t> </a:t>
            </a:r>
            <a:r>
              <a:rPr lang="en-US" dirty="0"/>
              <a:t>The README is automatically shown below the list of files and describes</a:t>
            </a:r>
            <a:r>
              <a:rPr lang="en-US" baseline="0" dirty="0"/>
              <a:t> how </a:t>
            </a:r>
            <a:r>
              <a:rPr lang="en-US" dirty="0"/>
              <a:t>the data is organized,</a:t>
            </a:r>
            <a:r>
              <a:rPr lang="en-US" baseline="0" dirty="0"/>
              <a:t> </a:t>
            </a:r>
            <a:r>
              <a:rPr lang="en-US" dirty="0"/>
              <a:t>what each field in the data means,</a:t>
            </a:r>
            <a:r>
              <a:rPr lang="en-US" baseline="0" dirty="0"/>
              <a:t> and how it is formatted</a:t>
            </a:r>
          </a:p>
          <a:p>
            <a:endParaRPr lang="en-US" baseline="0" dirty="0"/>
          </a:p>
          <a:p>
            <a:r>
              <a:rPr lang="en-US" baseline="0" dirty="0"/>
              <a:t>{CLICK}</a:t>
            </a:r>
          </a:p>
          <a:p>
            <a:endParaRPr lang="en-US" baseline="0" dirty="0"/>
          </a:p>
          <a:p>
            <a:r>
              <a:rPr lang="en-US" baseline="0" dirty="0"/>
              <a:t>There is also a SOURCE file, so let’s see what that is.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29</a:t>
            </a:fld>
            <a:endParaRPr lang="en-US"/>
          </a:p>
        </p:txBody>
      </p:sp>
    </p:spTree>
    <p:extLst>
      <p:ext uri="{BB962C8B-B14F-4D97-AF65-F5344CB8AC3E}">
        <p14:creationId xmlns:p14="http://schemas.microsoft.com/office/powerpoint/2010/main" val="142391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SOURCE file simply tells you where you got the</a:t>
            </a:r>
            <a:r>
              <a:rPr lang="en-US" baseline="0" dirty="0"/>
              <a:t> data from. In this case, it is from a single source but some data sets can be culled from multiple sources.</a:t>
            </a:r>
          </a:p>
          <a:p>
            <a:endParaRPr lang="en-US" baseline="0" dirty="0"/>
          </a:p>
          <a:p>
            <a:r>
              <a:rPr lang="en-US" baseline="0" dirty="0"/>
              <a:t>Let’s go back and look at some of the actual data</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30</a:t>
            </a:fld>
            <a:endParaRPr lang="en-US"/>
          </a:p>
        </p:txBody>
      </p:sp>
    </p:spTree>
    <p:extLst>
      <p:ext uri="{BB962C8B-B14F-4D97-AF65-F5344CB8AC3E}">
        <p14:creationId xmlns:p14="http://schemas.microsoft.com/office/powerpoint/2010/main" val="33977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a:t>B</a:t>
            </a:r>
            <a:r>
              <a:rPr lang="en-US" dirty="0"/>
              <a:t>efore 212</a:t>
            </a:r>
            <a:r>
              <a:rPr lang="en-US" baseline="0" dirty="0"/>
              <a:t> AD, the primary way for </a:t>
            </a:r>
            <a:r>
              <a:rPr lang="en-US" i="1" baseline="0" dirty="0"/>
              <a:t>imperial subjects </a:t>
            </a:r>
            <a:r>
              <a:rPr lang="en-US" baseline="0" dirty="0"/>
              <a:t>to gain citizenship was to enlist in the Roman Army and serve for a </a:t>
            </a:r>
            <a:r>
              <a:rPr lang="en-US" i="1" baseline="0" dirty="0"/>
              <a:t>minimum</a:t>
            </a:r>
            <a:r>
              <a:rPr lang="en-US" baseline="0" dirty="0"/>
              <a:t> of 25 years</a:t>
            </a:r>
            <a:br>
              <a:rPr lang="en-US" baseline="0" dirty="0"/>
            </a:br>
            <a:endParaRPr lang="en-US" baseline="0" dirty="0"/>
          </a:p>
          <a:p>
            <a:pPr marL="171450" indent="-171450">
              <a:buFont typeface="Arial" charset="0"/>
              <a:buChar char="•"/>
            </a:pPr>
            <a:r>
              <a:rPr lang="en-US" baseline="0" dirty="0"/>
              <a:t>After those 25 years, soldiers were granted a Roman military diploma to prove their citizenship. This diploma consisted of three parts:</a:t>
            </a:r>
            <a:br>
              <a:rPr lang="en-US" baseline="0" dirty="0"/>
            </a:br>
            <a:endParaRPr lang="en-US" baseline="0" dirty="0"/>
          </a:p>
          <a:p>
            <a:pPr marL="171450" indent="-171450">
              <a:buFont typeface="Arial" charset="0"/>
              <a:buChar char="•"/>
            </a:pPr>
            <a:r>
              <a:rPr lang="en-US" baseline="0" dirty="0"/>
              <a:t>The first part was a decree issued by the Roman emperor and housed in the military archive, also at Rome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4</a:t>
            </a:fld>
            <a:endParaRPr lang="en-US"/>
          </a:p>
        </p:txBody>
      </p:sp>
    </p:spTree>
    <p:extLst>
      <p:ext uri="{BB962C8B-B14F-4D97-AF65-F5344CB8AC3E}">
        <p14:creationId xmlns:p14="http://schemas.microsoft.com/office/powerpoint/2010/main" val="1797894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are interested in the ‘collection-expenditures’ data.</a:t>
            </a:r>
            <a:r>
              <a:rPr lang="en-US" baseline="0" dirty="0"/>
              <a:t> We click on that…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31</a:t>
            </a:fld>
            <a:endParaRPr lang="en-US"/>
          </a:p>
        </p:txBody>
      </p:sp>
    </p:spTree>
    <p:extLst>
      <p:ext uri="{BB962C8B-B14F-4D97-AF65-F5344CB8AC3E}">
        <p14:creationId xmlns:p14="http://schemas.microsoft.com/office/powerpoint/2010/main" val="1051678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a:r>
            <a:r>
              <a:rPr lang="en-US" dirty="0" err="1"/>
              <a:t>Github</a:t>
            </a:r>
            <a:r>
              <a:rPr lang="en-US" dirty="0"/>
              <a:t> will show you a preview of the CSV</a:t>
            </a:r>
            <a:r>
              <a:rPr lang="en-US" baseline="0" dirty="0"/>
              <a:t> file</a:t>
            </a:r>
          </a:p>
          <a:p>
            <a:endParaRPr lang="en-US" baseline="0" dirty="0"/>
          </a:p>
          <a:p>
            <a:r>
              <a:rPr lang="en-US" baseline="0" dirty="0"/>
              <a:t>{CLICK}</a:t>
            </a:r>
          </a:p>
          <a:p>
            <a:endParaRPr lang="en-US" baseline="0" dirty="0"/>
          </a:p>
          <a:p>
            <a:r>
              <a:rPr lang="en-US" baseline="0" dirty="0"/>
              <a:t>If you want to download the file, you can click on “Raw” and download the file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32</a:t>
            </a:fld>
            <a:endParaRPr lang="en-US"/>
          </a:p>
        </p:txBody>
      </p:sp>
    </p:spTree>
    <p:extLst>
      <p:ext uri="{BB962C8B-B14F-4D97-AF65-F5344CB8AC3E}">
        <p14:creationId xmlns:p14="http://schemas.microsoft.com/office/powerpoint/2010/main" val="806400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what things look like in a single branch. The other branches include similar documentation.</a:t>
            </a:r>
          </a:p>
          <a:p>
            <a:endParaRPr lang="en-US" dirty="0"/>
          </a:p>
          <a:p>
            <a:r>
              <a:rPr lang="en-US" dirty="0"/>
              <a:t>For example, the normalized branch tells you what</a:t>
            </a:r>
            <a:r>
              <a:rPr lang="en-US" baseline="0" dirty="0"/>
              <a:t> steps you took to clean up the data so you can clean up future data sets in the same way so that it is consistent.</a:t>
            </a:r>
          </a:p>
          <a:p>
            <a:endParaRPr lang="en-US" baseline="0" dirty="0"/>
          </a:p>
          <a:p>
            <a:r>
              <a:rPr lang="en-US" baseline="0" dirty="0"/>
              <a:t>The projects branch will have multiple folders for each normalized data set and then within the folder you will have multiple versions of the same data. Again, the trivial example would be showing the data as a line graph in Excel versus a bar graph.</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33</a:t>
            </a:fld>
            <a:endParaRPr lang="en-US"/>
          </a:p>
        </p:txBody>
      </p:sp>
    </p:spTree>
    <p:extLst>
      <p:ext uri="{BB962C8B-B14F-4D97-AF65-F5344CB8AC3E}">
        <p14:creationId xmlns:p14="http://schemas.microsoft.com/office/powerpoint/2010/main" val="195539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a:t>
            </a:r>
            <a:r>
              <a:rPr lang="en-US" dirty="0" err="1"/>
              <a:t>Github</a:t>
            </a:r>
            <a:r>
              <a:rPr lang="en-US" dirty="0"/>
              <a:t>. Let’s talk a little about how we have been </a:t>
            </a:r>
            <a:r>
              <a:rPr lang="en-US" baseline="0" dirty="0"/>
              <a:t>experimenting with CKAN</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34</a:t>
            </a:fld>
            <a:endParaRPr lang="en-US"/>
          </a:p>
        </p:txBody>
      </p:sp>
    </p:spTree>
    <p:extLst>
      <p:ext uri="{BB962C8B-B14F-4D97-AF65-F5344CB8AC3E}">
        <p14:creationId xmlns:p14="http://schemas.microsoft.com/office/powerpoint/2010/main" val="1141855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CKAN includes</a:t>
            </a:r>
            <a:r>
              <a:rPr lang="en-US" baseline="0" dirty="0"/>
              <a:t> a lot of features:</a:t>
            </a:r>
          </a:p>
          <a:p>
            <a:endParaRPr lang="en-US" baseline="0" dirty="0"/>
          </a:p>
          <a:p>
            <a:pPr marL="228600" indent="-228600">
              <a:buFont typeface="+mj-lt"/>
              <a:buAutoNum type="arabicPeriod"/>
            </a:pPr>
            <a:r>
              <a:rPr lang="en-US" baseline="0" dirty="0"/>
              <a:t>There’s keyword searching for all datasets</a:t>
            </a:r>
          </a:p>
          <a:p>
            <a:pPr marL="228600" indent="-228600">
              <a:buFont typeface="+mj-lt"/>
              <a:buAutoNum type="arabicPeriod"/>
            </a:pPr>
            <a:endParaRPr lang="en-US" baseline="0" dirty="0"/>
          </a:p>
          <a:p>
            <a:pPr marL="228600" indent="-228600">
              <a:buFont typeface="+mj-lt"/>
              <a:buAutoNum type="arabicPeriod"/>
            </a:pPr>
            <a:r>
              <a:rPr lang="en-US" baseline="0" dirty="0"/>
              <a:t>Tags you can create for each data set</a:t>
            </a:r>
          </a:p>
          <a:p>
            <a:pPr marL="228600" indent="-228600">
              <a:buFont typeface="+mj-lt"/>
              <a:buAutoNum type="arabicPeriod"/>
            </a:pPr>
            <a:endParaRPr lang="en-US" baseline="0" dirty="0"/>
          </a:p>
          <a:p>
            <a:pPr marL="0" indent="0">
              <a:buFont typeface="+mj-lt"/>
              <a:buNone/>
            </a:pPr>
            <a:r>
              <a:rPr lang="en-US" baseline="0" dirty="0"/>
              <a:t>{CLICK}</a:t>
            </a:r>
          </a:p>
          <a:p>
            <a:pPr marL="228600" indent="-228600">
              <a:buFont typeface="+mj-lt"/>
              <a:buAutoNum type="arabicPeriod"/>
            </a:pPr>
            <a:endParaRPr lang="en-US" baseline="0" dirty="0"/>
          </a:p>
          <a:p>
            <a:pPr marL="0" indent="0">
              <a:buFont typeface="+mj-lt"/>
              <a:buNone/>
            </a:pPr>
            <a:r>
              <a:rPr lang="en-US" baseline="0" dirty="0"/>
              <a:t>The main navigation is available at the top: Datasets, Organizations, and Groups</a:t>
            </a:r>
          </a:p>
          <a:p>
            <a:pPr marL="228600" indent="-228600">
              <a:buFont typeface="+mj-lt"/>
              <a:buAutoNum type="arabicPeriod"/>
            </a:pPr>
            <a:endParaRPr lang="en-US" baseline="0" dirty="0"/>
          </a:p>
          <a:p>
            <a:pPr marL="0" indent="0">
              <a:buFont typeface="+mj-lt"/>
              <a:buNone/>
            </a:pPr>
            <a:r>
              <a:rPr lang="en-US" baseline="0" dirty="0"/>
              <a:t>Let’s take a look at </a:t>
            </a:r>
            <a:r>
              <a:rPr lang="en-US" baseline="0" dirty="0" err="1"/>
              <a:t>datasests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35</a:t>
            </a:fld>
            <a:endParaRPr lang="en-US"/>
          </a:p>
        </p:txBody>
      </p:sp>
    </p:spTree>
    <p:extLst>
      <p:ext uri="{BB962C8B-B14F-4D97-AF65-F5344CB8AC3E}">
        <p14:creationId xmlns:p14="http://schemas.microsoft.com/office/powerpoint/2010/main" val="1923376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see that searching datasets is still an option and now you also have facets available for narrowing your search down.</a:t>
            </a:r>
          </a:p>
          <a:p>
            <a:endParaRPr lang="en-US" baseline="0" dirty="0"/>
          </a:p>
          <a:p>
            <a:r>
              <a:rPr lang="en-US" baseline="0" dirty="0"/>
              <a:t>We’ll come back to datasets in a minute but let’s take a quick look at organizations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36</a:t>
            </a:fld>
            <a:endParaRPr lang="en-US"/>
          </a:p>
        </p:txBody>
      </p:sp>
    </p:spTree>
    <p:extLst>
      <p:ext uri="{BB962C8B-B14F-4D97-AF65-F5344CB8AC3E}">
        <p14:creationId xmlns:p14="http://schemas.microsoft.com/office/powerpoint/2010/main" val="143391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organizations, you can have multiple departments in the library with their own organization.</a:t>
            </a:r>
            <a:r>
              <a:rPr lang="en-US" baseline="0" dirty="0"/>
              <a:t> In this case we only have the collection development organization</a:t>
            </a:r>
          </a:p>
          <a:p>
            <a:endParaRPr lang="en-US" baseline="0" dirty="0"/>
          </a:p>
          <a:p>
            <a:r>
              <a:rPr lang="en-US" baseline="0" dirty="0"/>
              <a:t>But we could add a cataloging organization or administration organization, for example, if we wanted</a:t>
            </a:r>
          </a:p>
          <a:p>
            <a:endParaRPr lang="en-US" baseline="0" dirty="0"/>
          </a:p>
          <a:p>
            <a:r>
              <a:rPr lang="en-US" baseline="0" dirty="0"/>
              <a:t>Next is groups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37</a:t>
            </a:fld>
            <a:endParaRPr lang="en-US"/>
          </a:p>
        </p:txBody>
      </p:sp>
    </p:spTree>
    <p:extLst>
      <p:ext uri="{BB962C8B-B14F-4D97-AF65-F5344CB8AC3E}">
        <p14:creationId xmlns:p14="http://schemas.microsoft.com/office/powerpoint/2010/main" val="1283193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Groups</a:t>
            </a:r>
            <a:r>
              <a:rPr lang="en-US" baseline="0" dirty="0"/>
              <a:t> are just a way to group your data into broad categories and might be helpful when you have more than the 13 datasets we currently have in CKAN</a:t>
            </a:r>
          </a:p>
          <a:p>
            <a:endParaRPr lang="en-US" baseline="0" dirty="0"/>
          </a:p>
          <a:p>
            <a:r>
              <a:rPr lang="en-US" baseline="0" dirty="0"/>
              <a:t>Now, let’s go back and take a closer look at datasets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38</a:t>
            </a:fld>
            <a:endParaRPr lang="en-US"/>
          </a:p>
        </p:txBody>
      </p:sp>
    </p:spTree>
    <p:extLst>
      <p:ext uri="{BB962C8B-B14F-4D97-AF65-F5344CB8AC3E}">
        <p14:creationId xmlns:p14="http://schemas.microsoft.com/office/powerpoint/2010/main" val="17871734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let’s say we are interested in the “BYU Class Schedule” dataset,</a:t>
            </a:r>
            <a:r>
              <a:rPr lang="en-US" baseline="0" dirty="0"/>
              <a:t> so let’s click on that one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39</a:t>
            </a:fld>
            <a:endParaRPr lang="en-US"/>
          </a:p>
        </p:txBody>
      </p:sp>
    </p:spTree>
    <p:extLst>
      <p:ext uri="{BB962C8B-B14F-4D97-AF65-F5344CB8AC3E}">
        <p14:creationId xmlns:p14="http://schemas.microsoft.com/office/powerpoint/2010/main" val="2081671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brief explanation of the dataset available and then a list of the files associated with the dataset</a:t>
            </a:r>
          </a:p>
          <a:p>
            <a:endParaRPr lang="en-US" dirty="0"/>
          </a:p>
          <a:p>
            <a:r>
              <a:rPr lang="en-US" dirty="0"/>
              <a:t>If you scroll</a:t>
            </a:r>
            <a:r>
              <a:rPr lang="en-US" baseline="0" dirty="0"/>
              <a:t> down the page…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40</a:t>
            </a:fld>
            <a:endParaRPr lang="en-US"/>
          </a:p>
        </p:txBody>
      </p:sp>
    </p:spTree>
    <p:extLst>
      <p:ext uri="{BB962C8B-B14F-4D97-AF65-F5344CB8AC3E}">
        <p14:creationId xmlns:p14="http://schemas.microsoft.com/office/powerpoint/2010/main" val="10767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second and third parts</a:t>
            </a:r>
            <a:r>
              <a:rPr lang="en-US" baseline="0" dirty="0"/>
              <a:t> constituted the actual military diploma which was typically made from </a:t>
            </a:r>
            <a:r>
              <a:rPr lang="en-US" dirty="0"/>
              <a:t>two bronze</a:t>
            </a:r>
            <a:r>
              <a:rPr lang="en-US" baseline="0" dirty="0"/>
              <a:t> tablets and presented to the retired soldier, possibly in a ceremony</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5</a:t>
            </a:fld>
            <a:endParaRPr lang="en-US"/>
          </a:p>
        </p:txBody>
      </p:sp>
    </p:spTree>
    <p:extLst>
      <p:ext uri="{BB962C8B-B14F-4D97-AF65-F5344CB8AC3E}">
        <p14:creationId xmlns:p14="http://schemas.microsoft.com/office/powerpoint/2010/main" val="1946560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see some metadata fields. Some are automatically generated and some are customizable. With extensions, you can add even more metadata fields if you need to.</a:t>
            </a:r>
          </a:p>
          <a:p>
            <a:endParaRPr lang="en-US" baseline="0" dirty="0"/>
          </a:p>
          <a:p>
            <a:r>
              <a:rPr lang="en-US" baseline="0" dirty="0"/>
              <a:t>This is the metadata for the entire dataset. You can also create metadata for individual files if you want to describe or explain some quirk of the dataset only present in that one file. It includes information about who loaded the data set as well as who is in charge of the data set. If someone finds a problem with the data, or has a question, this will let them know who they need to contact to get it fixed.</a:t>
            </a:r>
          </a:p>
          <a:p>
            <a:endParaRPr lang="en-US" baseline="0" dirty="0"/>
          </a:p>
          <a:p>
            <a:r>
              <a:rPr lang="en-US" baseline="0" dirty="0"/>
              <a:t>Let’s scroll back up and take a look at some other features.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41</a:t>
            </a:fld>
            <a:endParaRPr lang="en-US"/>
          </a:p>
        </p:txBody>
      </p:sp>
    </p:spTree>
    <p:extLst>
      <p:ext uri="{BB962C8B-B14F-4D97-AF65-F5344CB8AC3E}">
        <p14:creationId xmlns:p14="http://schemas.microsoft.com/office/powerpoint/2010/main" val="994568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 explore…</a:t>
            </a:r>
          </a:p>
        </p:txBody>
      </p:sp>
      <p:sp>
        <p:nvSpPr>
          <p:cNvPr id="4" name="Slide Number Placeholder 3"/>
          <p:cNvSpPr>
            <a:spLocks noGrp="1"/>
          </p:cNvSpPr>
          <p:nvPr>
            <p:ph type="sldNum" sz="quarter" idx="10"/>
          </p:nvPr>
        </p:nvSpPr>
        <p:spPr/>
        <p:txBody>
          <a:bodyPr/>
          <a:lstStyle/>
          <a:p>
            <a:fld id="{AAF2AB21-64F9-8445-BF85-F440221B3157}" type="slidenum">
              <a:rPr lang="en-US" smtClean="0"/>
              <a:t>42</a:t>
            </a:fld>
            <a:endParaRPr lang="en-US"/>
          </a:p>
        </p:txBody>
      </p:sp>
    </p:spTree>
    <p:extLst>
      <p:ext uri="{BB962C8B-B14F-4D97-AF65-F5344CB8AC3E}">
        <p14:creationId xmlns:p14="http://schemas.microsoft.com/office/powerpoint/2010/main" val="1273098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have the option to preview or download the file</a:t>
            </a:r>
          </a:p>
          <a:p>
            <a:endParaRPr lang="en-US" baseline="0" dirty="0"/>
          </a:p>
          <a:p>
            <a:r>
              <a:rPr lang="en-US" baseline="0" dirty="0"/>
              <a:t>Let’s preview it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43</a:t>
            </a:fld>
            <a:endParaRPr lang="en-US"/>
          </a:p>
        </p:txBody>
      </p:sp>
    </p:spTree>
    <p:extLst>
      <p:ext uri="{BB962C8B-B14F-4D97-AF65-F5344CB8AC3E}">
        <p14:creationId xmlns:p14="http://schemas.microsoft.com/office/powerpoint/2010/main" val="361490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t>
            </a:r>
            <a:r>
              <a:rPr lang="en-US" dirty="0" err="1"/>
              <a:t>Github</a:t>
            </a:r>
            <a:r>
              <a:rPr lang="en-US" dirty="0"/>
              <a:t>, it will show you a preview</a:t>
            </a:r>
            <a:r>
              <a:rPr lang="en-US" baseline="0" dirty="0"/>
              <a:t> of the file.</a:t>
            </a:r>
          </a:p>
          <a:p>
            <a:endParaRPr lang="en-US" baseline="0" dirty="0"/>
          </a:p>
          <a:p>
            <a:r>
              <a:rPr lang="en-US" baseline="0" dirty="0"/>
              <a:t>From here you can also create rudimentary visualizations of the data by clicking on “Graph” so let’s do that.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44</a:t>
            </a:fld>
            <a:endParaRPr lang="en-US"/>
          </a:p>
        </p:txBody>
      </p:sp>
    </p:spTree>
    <p:extLst>
      <p:ext uri="{BB962C8B-B14F-4D97-AF65-F5344CB8AC3E}">
        <p14:creationId xmlns:p14="http://schemas.microsoft.com/office/powerpoint/2010/main" val="45519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then select the data you want to be on which axes and pick the kind</a:t>
            </a:r>
            <a:r>
              <a:rPr lang="en-US" baseline="0" dirty="0"/>
              <a:t> of graph you’d like to use to represent your data.</a:t>
            </a:r>
          </a:p>
          <a:p>
            <a:endParaRPr lang="en-US" baseline="0" dirty="0"/>
          </a:p>
          <a:p>
            <a:r>
              <a:rPr lang="en-US" baseline="0" dirty="0"/>
              <a:t>{CLICK}</a:t>
            </a:r>
          </a:p>
          <a:p>
            <a:endParaRPr lang="en-US" baseline="0" dirty="0"/>
          </a:p>
          <a:p>
            <a:r>
              <a:rPr lang="en-US" baseline="0" dirty="0"/>
              <a:t>You can also embed the file on another website by clicking “Embed” and copying the code into another site.</a:t>
            </a:r>
          </a:p>
          <a:p>
            <a:endParaRPr lang="en-US" baseline="0" dirty="0"/>
          </a:p>
          <a:p>
            <a:r>
              <a:rPr lang="en-US" baseline="0" dirty="0"/>
              <a:t>{CLICK}</a:t>
            </a:r>
          </a:p>
          <a:p>
            <a:endParaRPr lang="en-US" baseline="0" dirty="0"/>
          </a:p>
          <a:p>
            <a:r>
              <a:rPr lang="en-US" baseline="0" dirty="0"/>
              <a:t>Or you can click on the URL to download the full file.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45</a:t>
            </a:fld>
            <a:endParaRPr lang="en-US"/>
          </a:p>
        </p:txBody>
      </p:sp>
    </p:spTree>
    <p:extLst>
      <p:ext uri="{BB962C8B-B14F-4D97-AF65-F5344CB8AC3E}">
        <p14:creationId xmlns:p14="http://schemas.microsoft.com/office/powerpoint/2010/main" val="693011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that's an overview of CKAN. After running experiments with both of these systems, our library IT team notified us that they will not be able to support CKAN for us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However, the university recently licensed the use of </a:t>
            </a:r>
            <a:r>
              <a:rPr lang="en-US" dirty="0" err="1"/>
              <a:t>Box.com</a:t>
            </a:r>
            <a:r>
              <a:rPr lang="en-US" dirty="0"/>
              <a:t> for all employees with unlimited storage. </a:t>
            </a:r>
            <a:r>
              <a:rPr lang="en-US" dirty="0" err="1"/>
              <a:t>Box.com</a:t>
            </a:r>
            <a:r>
              <a:rPr lang="en-US" dirty="0"/>
              <a:t>, for those who are unfamiliar with it, is a cloud-based file synchronization system and is a competitor to tools like Dropbox.</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Box offers similar benefits to those we identified with </a:t>
            </a:r>
            <a:r>
              <a:rPr lang="en-US" dirty="0" err="1"/>
              <a:t>Github</a:t>
            </a:r>
            <a:r>
              <a:rPr lang="en-US" dirty="0"/>
              <a:t> and CKAN but is most similar, probably, to </a:t>
            </a:r>
            <a:r>
              <a:rPr lang="en-US" dirty="0" err="1"/>
              <a:t>Github</a:t>
            </a:r>
            <a:r>
              <a:rPr lang="en-US" dirty="0"/>
              <a:t>. A few benefits include the following:</a:t>
            </a:r>
          </a:p>
          <a:p>
            <a:pPr marL="628650" lvl="1" indent="-171450">
              <a:buFont typeface="Arial" panose="020B0604020202020204" pitchFamily="34" charset="0"/>
              <a:buChar char="•"/>
            </a:pPr>
            <a:r>
              <a:rPr lang="en-US" dirty="0"/>
              <a:t>Includes a web-based interface and desktop tools</a:t>
            </a:r>
          </a:p>
          <a:p>
            <a:pPr marL="628650" lvl="1" indent="-171450">
              <a:buFont typeface="Arial" panose="020B0604020202020204" pitchFamily="34" charset="0"/>
              <a:buChar char="•"/>
            </a:pPr>
            <a:r>
              <a:rPr lang="en-US" dirty="0"/>
              <a:t>Fine-grain controls over who can edit and view the data (allows read-only data)</a:t>
            </a:r>
          </a:p>
          <a:p>
            <a:pPr marL="628650" lvl="1" indent="-171450">
              <a:buFont typeface="Arial" panose="020B0604020202020204" pitchFamily="34" charset="0"/>
              <a:buChar char="•"/>
            </a:pPr>
            <a:r>
              <a:rPr lang="en-US" dirty="0"/>
              <a:t>Includes version control for documents</a:t>
            </a:r>
          </a:p>
          <a:p>
            <a:pPr marL="628650" lvl="1" indent="-171450">
              <a:buFont typeface="Arial" panose="020B0604020202020204" pitchFamily="34" charset="0"/>
              <a:buChar char="•"/>
            </a:pPr>
            <a:r>
              <a:rPr lang="en-US" dirty="0"/>
              <a:t>Allows for searching within data sets</a:t>
            </a:r>
          </a:p>
          <a:p>
            <a:pPr marL="628650" lvl="1" indent="-171450">
              <a:buFont typeface="Arial" panose="020B0604020202020204" pitchFamily="34" charset="0"/>
              <a:buChar char="•"/>
            </a:pPr>
            <a:r>
              <a:rPr lang="en-US" dirty="0"/>
              <a:t>Allows for custom metadata for files and folders</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Some of these features are available by default and others are extensions being implemented by our university IT department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While CKAN is undoubtedly the best overall tool for managing data sets, there are lots of options if you plan carefully and document how you will be using a system. CKAN is more difficult to get up and running and to maintain so there are trade-offs there.</a:t>
            </a:r>
          </a:p>
        </p:txBody>
      </p:sp>
      <p:sp>
        <p:nvSpPr>
          <p:cNvPr id="4" name="Slide Number Placeholder 3"/>
          <p:cNvSpPr>
            <a:spLocks noGrp="1"/>
          </p:cNvSpPr>
          <p:nvPr>
            <p:ph type="sldNum" sz="quarter" idx="10"/>
          </p:nvPr>
        </p:nvSpPr>
        <p:spPr/>
        <p:txBody>
          <a:bodyPr/>
          <a:lstStyle/>
          <a:p>
            <a:fld id="{AAF2AB21-64F9-8445-BF85-F440221B3157}" type="slidenum">
              <a:rPr lang="en-US" smtClean="0"/>
              <a:t>46</a:t>
            </a:fld>
            <a:endParaRPr lang="en-US"/>
          </a:p>
        </p:txBody>
      </p:sp>
    </p:spTree>
    <p:extLst>
      <p:ext uri="{BB962C8B-B14F-4D97-AF65-F5344CB8AC3E}">
        <p14:creationId xmlns:p14="http://schemas.microsoft.com/office/powerpoint/2010/main" val="2728311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what are some suggested steps for anyone interested in hacking together a simple master data management system based on our experience? Here are a few suggestions:</a:t>
            </a:r>
          </a:p>
          <a:p>
            <a:pPr marL="628650" lvl="1" indent="-171450">
              <a:buFont typeface="Arial" panose="020B0604020202020204" pitchFamily="34" charset="0"/>
              <a:buChar char="•"/>
            </a:pPr>
            <a:r>
              <a:rPr lang="en-US" dirty="0"/>
              <a:t>READ slide (ugh, I know)</a:t>
            </a:r>
          </a:p>
        </p:txBody>
      </p:sp>
      <p:sp>
        <p:nvSpPr>
          <p:cNvPr id="4" name="Slide Number Placeholder 3"/>
          <p:cNvSpPr>
            <a:spLocks noGrp="1"/>
          </p:cNvSpPr>
          <p:nvPr>
            <p:ph type="sldNum" sz="quarter" idx="10"/>
          </p:nvPr>
        </p:nvSpPr>
        <p:spPr/>
        <p:txBody>
          <a:bodyPr/>
          <a:lstStyle/>
          <a:p>
            <a:fld id="{AAF2AB21-64F9-8445-BF85-F440221B3157}" type="slidenum">
              <a:rPr lang="en-US" smtClean="0"/>
              <a:t>47</a:t>
            </a:fld>
            <a:endParaRPr lang="en-US"/>
          </a:p>
        </p:txBody>
      </p:sp>
    </p:spTree>
    <p:extLst>
      <p:ext uri="{BB962C8B-B14F-4D97-AF65-F5344CB8AC3E}">
        <p14:creationId xmlns:p14="http://schemas.microsoft.com/office/powerpoint/2010/main" val="119350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is a quick overview of some tools we have been experimenting with at BYU to help us manage and</a:t>
            </a:r>
            <a:r>
              <a:rPr lang="en-US" baseline="0" dirty="0"/>
              <a:t> analyze our collection development </a:t>
            </a:r>
            <a:r>
              <a:rPr lang="en-US" dirty="0"/>
              <a:t>data.</a:t>
            </a:r>
          </a:p>
          <a:p>
            <a:endParaRPr lang="en-US" dirty="0"/>
          </a:p>
          <a:p>
            <a:r>
              <a:rPr lang="en-US" dirty="0"/>
              <a:t>Thank</a:t>
            </a:r>
            <a:r>
              <a:rPr lang="en-US" baseline="0" dirty="0"/>
              <a:t> you!</a:t>
            </a:r>
          </a:p>
          <a:p>
            <a:endParaRPr lang="en-US" baseline="0" dirty="0"/>
          </a:p>
          <a:p>
            <a:r>
              <a:rPr lang="en-US" dirty="0"/>
              <a:t>IMAGE: https://</a:t>
            </a:r>
            <a:r>
              <a:rPr lang="en-US" dirty="0" err="1"/>
              <a:t>pixabay.com</a:t>
            </a:r>
            <a:r>
              <a:rPr lang="en-US" dirty="0"/>
              <a:t>/</a:t>
            </a:r>
            <a:r>
              <a:rPr lang="en-US" dirty="0" err="1"/>
              <a:t>en</a:t>
            </a:r>
            <a:r>
              <a:rPr lang="en-US" dirty="0"/>
              <a:t>/question-mark-why-icon-blue-usa-1332062/</a:t>
            </a:r>
          </a:p>
        </p:txBody>
      </p:sp>
      <p:sp>
        <p:nvSpPr>
          <p:cNvPr id="4" name="Slide Number Placeholder 3"/>
          <p:cNvSpPr>
            <a:spLocks noGrp="1"/>
          </p:cNvSpPr>
          <p:nvPr>
            <p:ph type="sldNum" sz="quarter" idx="10"/>
          </p:nvPr>
        </p:nvSpPr>
        <p:spPr/>
        <p:txBody>
          <a:bodyPr/>
          <a:lstStyle/>
          <a:p>
            <a:fld id="{AAF2AB21-64F9-8445-BF85-F440221B3157}" type="slidenum">
              <a:rPr lang="en-US" smtClean="0"/>
              <a:t>48</a:t>
            </a:fld>
            <a:endParaRPr lang="en-US"/>
          </a:p>
        </p:txBody>
      </p:sp>
    </p:spTree>
    <p:extLst>
      <p:ext uri="{BB962C8B-B14F-4D97-AF65-F5344CB8AC3E}">
        <p14:creationId xmlns:p14="http://schemas.microsoft.com/office/powerpoint/2010/main" val="258829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a:t>The front of the first </a:t>
            </a:r>
            <a:r>
              <a:rPr lang="en-US" baseline="0" dirty="0"/>
              <a:t>plate would declare the veteran a legal Roman citizen</a:t>
            </a:r>
          </a:p>
        </p:txBody>
      </p:sp>
      <p:sp>
        <p:nvSpPr>
          <p:cNvPr id="4" name="Slide Number Placeholder 3"/>
          <p:cNvSpPr>
            <a:spLocks noGrp="1"/>
          </p:cNvSpPr>
          <p:nvPr>
            <p:ph type="sldNum" sz="quarter" idx="10"/>
          </p:nvPr>
        </p:nvSpPr>
        <p:spPr/>
        <p:txBody>
          <a:bodyPr/>
          <a:lstStyle/>
          <a:p>
            <a:fld id="{AAF2AB21-64F9-8445-BF85-F440221B3157}" type="slidenum">
              <a:rPr lang="en-US" smtClean="0"/>
              <a:t>6</a:t>
            </a:fld>
            <a:endParaRPr lang="en-US"/>
          </a:p>
        </p:txBody>
      </p:sp>
    </p:spTree>
    <p:extLst>
      <p:ext uri="{BB962C8B-B14F-4D97-AF65-F5344CB8AC3E}">
        <p14:creationId xmlns:p14="http://schemas.microsoft.com/office/powerpoint/2010/main" val="245158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baseline="0" dirty="0"/>
              <a:t>The reverse side of the first plate would have an exact copy of the text as the outer engraving</a:t>
            </a:r>
          </a:p>
        </p:txBody>
      </p:sp>
      <p:sp>
        <p:nvSpPr>
          <p:cNvPr id="4" name="Slide Number Placeholder 3"/>
          <p:cNvSpPr>
            <a:spLocks noGrp="1"/>
          </p:cNvSpPr>
          <p:nvPr>
            <p:ph type="sldNum" sz="quarter" idx="10"/>
          </p:nvPr>
        </p:nvSpPr>
        <p:spPr/>
        <p:txBody>
          <a:bodyPr/>
          <a:lstStyle/>
          <a:p>
            <a:fld id="{AAF2AB21-64F9-8445-BF85-F440221B3157}" type="slidenum">
              <a:rPr lang="en-US" smtClean="0"/>
              <a:t>7</a:t>
            </a:fld>
            <a:endParaRPr lang="en-US"/>
          </a:p>
        </p:txBody>
      </p:sp>
    </p:spTree>
    <p:extLst>
      <p:ext uri="{BB962C8B-B14F-4D97-AF65-F5344CB8AC3E}">
        <p14:creationId xmlns:p14="http://schemas.microsoft.com/office/powerpoint/2010/main" val="3613758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inside of the second plate included the names of 7 witnesses that were sealed with organic material and then </a:t>
            </a:r>
            <a:r>
              <a:rPr lang="en-US" sz="1200" b="0" i="0" kern="1200" dirty="0">
                <a:solidFill>
                  <a:schemeClr val="tx1"/>
                </a:solidFill>
                <a:effectLst/>
                <a:latin typeface="+mn-lt"/>
                <a:ea typeface="+mn-ea"/>
                <a:cs typeface="+mn-cs"/>
              </a:rPr>
              <a:t>covered and protected by metal strips</a:t>
            </a:r>
            <a:endParaRPr lang="en-US" baseline="0" dirty="0"/>
          </a:p>
        </p:txBody>
      </p:sp>
      <p:sp>
        <p:nvSpPr>
          <p:cNvPr id="4" name="Slide Number Placeholder 3"/>
          <p:cNvSpPr>
            <a:spLocks noGrp="1"/>
          </p:cNvSpPr>
          <p:nvPr>
            <p:ph type="sldNum" sz="quarter" idx="10"/>
          </p:nvPr>
        </p:nvSpPr>
        <p:spPr/>
        <p:txBody>
          <a:bodyPr/>
          <a:lstStyle/>
          <a:p>
            <a:fld id="{AAF2AB21-64F9-8445-BF85-F440221B3157}" type="slidenum">
              <a:rPr lang="en-US" smtClean="0"/>
              <a:t>8</a:t>
            </a:fld>
            <a:endParaRPr lang="en-US"/>
          </a:p>
        </p:txBody>
      </p:sp>
    </p:spTree>
    <p:extLst>
      <p:ext uri="{BB962C8B-B14F-4D97-AF65-F5344CB8AC3E}">
        <p14:creationId xmlns:p14="http://schemas.microsoft.com/office/powerpoint/2010/main" val="4430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After which, the two plates were bound with wire</a:t>
            </a:r>
          </a:p>
        </p:txBody>
      </p:sp>
      <p:sp>
        <p:nvSpPr>
          <p:cNvPr id="4" name="Slide Number Placeholder 3"/>
          <p:cNvSpPr>
            <a:spLocks noGrp="1"/>
          </p:cNvSpPr>
          <p:nvPr>
            <p:ph type="sldNum" sz="quarter" idx="10"/>
          </p:nvPr>
        </p:nvSpPr>
        <p:spPr/>
        <p:txBody>
          <a:bodyPr/>
          <a:lstStyle/>
          <a:p>
            <a:fld id="{AAF2AB21-64F9-8445-BF85-F440221B3157}" type="slidenum">
              <a:rPr lang="en-US" smtClean="0"/>
              <a:t>9</a:t>
            </a:fld>
            <a:endParaRPr lang="en-US"/>
          </a:p>
        </p:txBody>
      </p:sp>
    </p:spTree>
    <p:extLst>
      <p:ext uri="{BB962C8B-B14F-4D97-AF65-F5344CB8AC3E}">
        <p14:creationId xmlns:p14="http://schemas.microsoft.com/office/powerpoint/2010/main" val="427656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then sealed together</a:t>
            </a:r>
            <a:endParaRPr lang="en-US" baseline="0" dirty="0"/>
          </a:p>
        </p:txBody>
      </p:sp>
      <p:sp>
        <p:nvSpPr>
          <p:cNvPr id="4" name="Slide Number Placeholder 3"/>
          <p:cNvSpPr>
            <a:spLocks noGrp="1"/>
          </p:cNvSpPr>
          <p:nvPr>
            <p:ph type="sldNum" sz="quarter" idx="10"/>
          </p:nvPr>
        </p:nvSpPr>
        <p:spPr/>
        <p:txBody>
          <a:bodyPr/>
          <a:lstStyle/>
          <a:p>
            <a:fld id="{AAF2AB21-64F9-8445-BF85-F440221B3157}" type="slidenum">
              <a:rPr lang="en-US" smtClean="0"/>
              <a:t>10</a:t>
            </a:fld>
            <a:endParaRPr lang="en-US"/>
          </a:p>
        </p:txBody>
      </p:sp>
    </p:spTree>
    <p:extLst>
      <p:ext uri="{BB962C8B-B14F-4D97-AF65-F5344CB8AC3E}">
        <p14:creationId xmlns:p14="http://schemas.microsoft.com/office/powerpoint/2010/main" val="1795095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BDF68E2-58F2-4D09-BE8B-E3BD06533059}" type="datetimeFigureOut">
              <a:rPr lang="en-US" smtClean="0"/>
              <a:t>3/6/18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3/6/18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C9CAD897-D46E-4AD2-BD9B-49DD3E640873}" type="datetimeFigureOut">
              <a:rPr lang="en-US" smtClean="0"/>
              <a:t>3/6/18</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3/6/18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E26F7E3A-B166-407D-9866-32884E7D5B37}" type="datetimeFigureOut">
              <a:rPr lang="en-US" smtClean="0"/>
              <a:t>3/6/18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3/6/18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20EBB0C4-6273-4C6E-B9BD-2EDC30F1CD52}" type="datetimeFigureOut">
              <a:rPr lang="en-US" smtClean="0"/>
              <a:t>3/6/18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19AB4D41-86C1-4908-B66A-0B50CEB3BF29}" type="datetimeFigureOut">
              <a:rPr lang="en-US" smtClean="0"/>
              <a:t>3/6/18</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E6426E2C-56C1-4E0D-A793-0088A7FDD37E}" type="datetimeFigureOut">
              <a:rPr lang="en-US" smtClean="0"/>
              <a:t>3/6/18</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3/6/18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ext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title" hasCustomPrompt="1"/>
          </p:nvPr>
        </p:nvSpPr>
        <p:spPr>
          <a:xfrm>
            <a:off x="823948" y="1348993"/>
            <a:ext cx="10560332" cy="4581461"/>
          </a:xfrm>
        </p:spPr>
        <p:txBody>
          <a:bodyPr anchor="t"/>
          <a:lstStyle>
            <a:lvl1pPr algn="l">
              <a:defRPr>
                <a:solidFill>
                  <a:srgbClr val="898989"/>
                </a:solidFill>
                <a:latin typeface="Rockwell" charset="0"/>
                <a:ea typeface="Rockwell" charset="0"/>
                <a:cs typeface="Rockwell" charset="0"/>
              </a:defRPr>
            </a:lvl1pPr>
          </a:lstStyle>
          <a:p>
            <a:r>
              <a:rPr lang="en-US" dirty="0"/>
              <a:t>Click to edit text</a:t>
            </a:r>
          </a:p>
        </p:txBody>
      </p:sp>
      <p:sp>
        <p:nvSpPr>
          <p:cNvPr id="3" name="Date Placeholder 2"/>
          <p:cNvSpPr>
            <a:spLocks noGrp="1"/>
          </p:cNvSpPr>
          <p:nvPr>
            <p:ph type="dt" sz="half" idx="10"/>
          </p:nvPr>
        </p:nvSpPr>
        <p:spPr/>
        <p:txBody>
          <a:bodyPr/>
          <a:lstStyle>
            <a:lvl1pPr>
              <a:defRPr>
                <a:solidFill>
                  <a:srgbClr val="898989"/>
                </a:solidFill>
              </a:defRPr>
            </a:lvl1pPr>
          </a:lstStyle>
          <a:p>
            <a:fld id="{C8C39B41-D8B5-4052-B551-9B5525EAA8B6}" type="datetimeFigureOut">
              <a:rPr lang="en-US" smtClean="0"/>
              <a:pPr/>
              <a:t>3/6/18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D94136C-8742-45B2-AF27-D93DF72833A9}" type="datetimeFigureOut">
              <a:rPr lang="en-US" smtClean="0"/>
              <a:t>3/6/18</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D94136C-8742-45B2-AF27-D93DF72833A9}" type="datetimeFigureOut">
              <a:rPr lang="en-US" smtClean="0"/>
              <a:t>3/6/18</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4FAB73BC-B049-4115-A692-8D63A059BFB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98624D31-43A5-475A-80CF-332C9F6DCF35}" type="datetimeFigureOut">
              <a:rPr lang="en-US" smtClean="0"/>
              <a:t>3/6/18</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477625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81" r:id="rId7"/>
    <p:sldLayoutId id="2147483776" r:id="rId8"/>
    <p:sldLayoutId id="2147483782" r:id="rId9"/>
    <p:sldLayoutId id="2147483777" r:id="rId10"/>
    <p:sldLayoutId id="2147483778" r:id="rId11"/>
    <p:sldLayoutId id="2147483779" r:id="rId12"/>
    <p:sldLayoutId id="2147483780" r:id="rId13"/>
  </p:sldLayoutIdLst>
  <p:hf sldNum="0" hdr="0" ftr="0" dt="0"/>
  <p:txStyles>
    <p:titleStyle>
      <a:lvl1pPr algn="ctr" defTabSz="914400" rtl="0" eaLnBrk="1" latinLnBrk="0" hangingPunct="1">
        <a:lnSpc>
          <a:spcPct val="85000"/>
        </a:lnSpc>
        <a:spcBef>
          <a:spcPct val="0"/>
        </a:spcBef>
        <a:buNone/>
        <a:defRPr sz="4000" b="0" i="0" kern="1200" cap="none" spc="-150">
          <a:solidFill>
            <a:srgbClr val="767677"/>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rgbClr val="898989"/>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rgbClr val="898989"/>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rgbClr val="898989"/>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tiff"/></Relationships>
</file>

<file path=ppt/slides/_rels/slide2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normAutofit fontScale="90000"/>
          </a:bodyPr>
          <a:lstStyle/>
          <a:p>
            <a:r>
              <a:rPr lang="en-US" dirty="0"/>
              <a:t>Small Data Management:</a:t>
            </a:r>
            <a:br>
              <a:rPr lang="en-US" dirty="0"/>
            </a:br>
            <a:r>
              <a:rPr lang="en-US" sz="4400" dirty="0"/>
              <a:t>Master Data for Better Collection Analysis</a:t>
            </a:r>
          </a:p>
        </p:txBody>
      </p:sp>
      <p:sp>
        <p:nvSpPr>
          <p:cNvPr id="12" name="Subtitle 11"/>
          <p:cNvSpPr>
            <a:spLocks noGrp="1"/>
          </p:cNvSpPr>
          <p:nvPr>
            <p:ph type="subTitle" idx="1"/>
          </p:nvPr>
        </p:nvSpPr>
        <p:spPr/>
        <p:txBody>
          <a:bodyPr/>
          <a:lstStyle/>
          <a:p>
            <a:r>
              <a:rPr lang="en-US" dirty="0">
                <a:solidFill>
                  <a:schemeClr val="accent1">
                    <a:lumMod val="20000"/>
                    <a:lumOff val="80000"/>
                  </a:schemeClr>
                </a:solidFill>
              </a:rPr>
              <a:t>Jared Howland</a:t>
            </a:r>
            <a:br>
              <a:rPr lang="en-US" dirty="0">
                <a:solidFill>
                  <a:schemeClr val="accent1">
                    <a:lumMod val="20000"/>
                    <a:lumOff val="80000"/>
                  </a:schemeClr>
                </a:solidFill>
              </a:rPr>
            </a:br>
            <a:r>
              <a:rPr lang="en-US" dirty="0">
                <a:solidFill>
                  <a:schemeClr val="accent1">
                    <a:lumMod val="20000"/>
                    <a:lumOff val="80000"/>
                  </a:schemeClr>
                </a:solidFill>
              </a:rPr>
              <a:t>Collection Development Coordinator</a:t>
            </a:r>
            <a:br>
              <a:rPr lang="en-US" dirty="0">
                <a:solidFill>
                  <a:schemeClr val="accent1">
                    <a:lumMod val="20000"/>
                    <a:lumOff val="80000"/>
                  </a:schemeClr>
                </a:solidFill>
              </a:rPr>
            </a:br>
            <a:r>
              <a:rPr lang="en-US" dirty="0">
                <a:solidFill>
                  <a:schemeClr val="accent1">
                    <a:lumMod val="20000"/>
                    <a:lumOff val="80000"/>
                  </a:schemeClr>
                </a:solidFill>
              </a:rPr>
              <a:t>Brigham Young University</a:t>
            </a:r>
          </a:p>
        </p:txBody>
      </p:sp>
    </p:spTree>
    <p:extLst>
      <p:ext uri="{BB962C8B-B14F-4D97-AF65-F5344CB8AC3E}">
        <p14:creationId xmlns:p14="http://schemas.microsoft.com/office/powerpoint/2010/main" val="1748525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a:solidFill>
                  <a:schemeClr val="bg1"/>
                </a:solidFill>
              </a:rPr>
              <a:t>British Museum Image AN470664001</a:t>
            </a:r>
          </a:p>
        </p:txBody>
      </p:sp>
      <p:sp>
        <p:nvSpPr>
          <p:cNvPr id="3" name="Oval 2"/>
          <p:cNvSpPr/>
          <p:nvPr/>
        </p:nvSpPr>
        <p:spPr>
          <a:xfrm>
            <a:off x="265176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76300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64530" y="1188720"/>
            <a:ext cx="1219200" cy="1219200"/>
          </a:xfrm>
          <a:prstGeom prst="ellipse">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64530" y="5060352"/>
            <a:ext cx="1219200" cy="1219200"/>
          </a:xfrm>
          <a:prstGeom prst="ellipse">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660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a:solidFill>
                  <a:schemeClr val="bg1"/>
                </a:solidFill>
              </a:rPr>
              <a:t>British Museum Image AN470664001</a:t>
            </a:r>
          </a:p>
        </p:txBody>
      </p:sp>
    </p:spTree>
    <p:extLst>
      <p:ext uri="{BB962C8B-B14F-4D97-AF65-F5344CB8AC3E}">
        <p14:creationId xmlns:p14="http://schemas.microsoft.com/office/powerpoint/2010/main" val="1767832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12192000" cy="6705600"/>
          </a:xfrm>
          <a:prstGeom prst="rect">
            <a:avLst/>
          </a:prstGeom>
        </p:spPr>
      </p:pic>
    </p:spTree>
    <p:extLst>
      <p:ext uri="{BB962C8B-B14F-4D97-AF65-F5344CB8AC3E}">
        <p14:creationId xmlns:p14="http://schemas.microsoft.com/office/powerpoint/2010/main" val="18527854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Big</a:t>
            </a:r>
            <a:br>
              <a:rPr lang="en-US" dirty="0"/>
            </a:br>
            <a:r>
              <a:rPr lang="en-US" sz="2000" b="1" dirty="0">
                <a:solidFill>
                  <a:srgbClr val="FFFF00"/>
                </a:solidFill>
              </a:rPr>
              <a:t>and</a:t>
            </a:r>
            <a:br>
              <a:rPr lang="en-US" dirty="0"/>
            </a:br>
            <a:r>
              <a:rPr lang="en-US" dirty="0"/>
              <a:t>Small</a:t>
            </a:r>
            <a:br>
              <a:rPr lang="en-US" dirty="0"/>
            </a:br>
            <a:r>
              <a:rPr lang="en-US" dirty="0"/>
              <a:t>Data</a:t>
            </a:r>
          </a:p>
        </p:txBody>
      </p:sp>
      <p:sp>
        <p:nvSpPr>
          <p:cNvPr id="4" name="Text Placeholder 3"/>
          <p:cNvSpPr>
            <a:spLocks noGrp="1"/>
          </p:cNvSpPr>
          <p:nvPr>
            <p:ph type="body" idx="1"/>
          </p:nvPr>
        </p:nvSpPr>
        <p:spPr/>
        <p:txBody>
          <a:bodyPr/>
          <a:lstStyle/>
          <a:p>
            <a:r>
              <a:rPr lang="en-US" dirty="0">
                <a:solidFill>
                  <a:schemeClr val="accent6"/>
                </a:solidFill>
              </a:rPr>
              <a:t>Big Data</a:t>
            </a:r>
            <a:r>
              <a:rPr lang="en-US" baseline="30000" dirty="0"/>
              <a:t>1</a:t>
            </a:r>
          </a:p>
        </p:txBody>
      </p:sp>
      <p:sp>
        <p:nvSpPr>
          <p:cNvPr id="5" name="Content Placeholder 4"/>
          <p:cNvSpPr>
            <a:spLocks noGrp="1"/>
          </p:cNvSpPr>
          <p:nvPr>
            <p:ph sz="half" idx="2"/>
          </p:nvPr>
        </p:nvSpPr>
        <p:spPr/>
        <p:txBody>
          <a:bodyPr>
            <a:noAutofit/>
          </a:bodyPr>
          <a:lstStyle/>
          <a:p>
            <a:pPr marL="0" indent="0">
              <a:buNone/>
            </a:pPr>
            <a:r>
              <a:rPr lang="en-US" sz="2400" dirty="0"/>
              <a:t>[D]</a:t>
            </a:r>
            <a:r>
              <a:rPr lang="en-US" sz="2400" dirty="0" err="1"/>
              <a:t>ata</a:t>
            </a:r>
            <a:r>
              <a:rPr lang="en-US" sz="2400" dirty="0"/>
              <a:t> sets that are so large or complex that traditional data processing application software is inadequate to deal with them</a:t>
            </a:r>
            <a:endParaRPr lang="en-US" sz="2400" baseline="30000" dirty="0"/>
          </a:p>
        </p:txBody>
      </p:sp>
      <p:sp>
        <p:nvSpPr>
          <p:cNvPr id="6" name="Text Placeholder 5"/>
          <p:cNvSpPr>
            <a:spLocks noGrp="1"/>
          </p:cNvSpPr>
          <p:nvPr>
            <p:ph type="body" sz="quarter" idx="3"/>
          </p:nvPr>
        </p:nvSpPr>
        <p:spPr/>
        <p:txBody>
          <a:bodyPr/>
          <a:lstStyle/>
          <a:p>
            <a:r>
              <a:rPr lang="en-US" dirty="0">
                <a:solidFill>
                  <a:schemeClr val="accent6"/>
                </a:solidFill>
              </a:rPr>
              <a:t>Small Data</a:t>
            </a:r>
            <a:r>
              <a:rPr lang="en-US" baseline="30000" dirty="0"/>
              <a:t>2</a:t>
            </a:r>
          </a:p>
        </p:txBody>
      </p:sp>
      <p:sp>
        <p:nvSpPr>
          <p:cNvPr id="7" name="Content Placeholder 6"/>
          <p:cNvSpPr>
            <a:spLocks noGrp="1"/>
          </p:cNvSpPr>
          <p:nvPr>
            <p:ph sz="quarter" idx="4"/>
          </p:nvPr>
        </p:nvSpPr>
        <p:spPr/>
        <p:txBody>
          <a:bodyPr>
            <a:normAutofit/>
          </a:bodyPr>
          <a:lstStyle/>
          <a:p>
            <a:pPr marL="0" indent="0">
              <a:buNone/>
            </a:pPr>
            <a:r>
              <a:rPr lang="en-US" sz="2400" dirty="0"/>
              <a:t>[D]</a:t>
            </a:r>
            <a:r>
              <a:rPr lang="en-US" sz="2400" dirty="0" err="1"/>
              <a:t>ata</a:t>
            </a:r>
            <a:r>
              <a:rPr lang="en-US" sz="2400" dirty="0"/>
              <a:t> that is small enough for human comprehension</a:t>
            </a:r>
            <a:endParaRPr lang="en-US" sz="2400" baseline="30000" dirty="0"/>
          </a:p>
        </p:txBody>
      </p:sp>
      <p:sp>
        <p:nvSpPr>
          <p:cNvPr id="9" name="Footer Placeholder 8"/>
          <p:cNvSpPr>
            <a:spLocks noGrp="1"/>
          </p:cNvSpPr>
          <p:nvPr>
            <p:ph type="ftr" sz="quarter" idx="11"/>
          </p:nvPr>
        </p:nvSpPr>
        <p:spPr/>
        <p:txBody>
          <a:bodyPr/>
          <a:lstStyle/>
          <a:p>
            <a:pPr algn="l"/>
            <a:r>
              <a:rPr lang="en-US" sz="1600" baseline="30000" dirty="0"/>
              <a:t>1</a:t>
            </a:r>
            <a:r>
              <a:rPr lang="en-US" sz="1600" dirty="0"/>
              <a:t> https://en.wikipedia.org/wiki/</a:t>
            </a:r>
            <a:r>
              <a:rPr lang="en-US" sz="1600" dirty="0" err="1"/>
              <a:t>Big_data</a:t>
            </a:r>
            <a:endParaRPr lang="en-US" sz="1600" dirty="0"/>
          </a:p>
          <a:p>
            <a:pPr algn="l"/>
            <a:r>
              <a:rPr lang="en-US" sz="1600" baseline="30000" dirty="0"/>
              <a:t>2</a:t>
            </a:r>
            <a:r>
              <a:rPr lang="en-US" sz="1600" dirty="0"/>
              <a:t> https://en.wikipedia.org/wiki/</a:t>
            </a:r>
            <a:r>
              <a:rPr lang="en-US" sz="1600" dirty="0" err="1"/>
              <a:t>Small_data</a:t>
            </a:r>
            <a:endParaRPr lang="en-US" sz="1600" dirty="0"/>
          </a:p>
        </p:txBody>
      </p:sp>
    </p:spTree>
    <p:extLst>
      <p:ext uri="{BB962C8B-B14F-4D97-AF65-F5344CB8AC3E}">
        <p14:creationId xmlns:p14="http://schemas.microsoft.com/office/powerpoint/2010/main" val="10143414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Problems</a:t>
            </a:r>
          </a:p>
        </p:txBody>
      </p:sp>
      <p:sp>
        <p:nvSpPr>
          <p:cNvPr id="4" name="TextBox 3"/>
          <p:cNvSpPr txBox="1"/>
          <p:nvPr/>
        </p:nvSpPr>
        <p:spPr>
          <a:xfrm>
            <a:off x="6427397" y="1496498"/>
            <a:ext cx="2357953" cy="646331"/>
          </a:xfrm>
          <a:prstGeom prst="rect">
            <a:avLst/>
          </a:prstGeom>
          <a:noFill/>
        </p:spPr>
        <p:txBody>
          <a:bodyPr wrap="none" rtlCol="0">
            <a:spAutoFit/>
          </a:bodyPr>
          <a:lstStyle/>
          <a:p>
            <a:r>
              <a:rPr lang="en-US" sz="3600" dirty="0">
                <a:solidFill>
                  <a:srgbClr val="898989"/>
                </a:solidFill>
              </a:rPr>
              <a:t>Capturing</a:t>
            </a:r>
          </a:p>
        </p:txBody>
      </p:sp>
      <p:sp>
        <p:nvSpPr>
          <p:cNvPr id="5" name="TextBox 4"/>
          <p:cNvSpPr txBox="1"/>
          <p:nvPr/>
        </p:nvSpPr>
        <p:spPr>
          <a:xfrm>
            <a:off x="5967241" y="5898856"/>
            <a:ext cx="1723164" cy="646331"/>
          </a:xfrm>
          <a:prstGeom prst="rect">
            <a:avLst/>
          </a:prstGeom>
          <a:noFill/>
        </p:spPr>
        <p:txBody>
          <a:bodyPr wrap="none" rtlCol="0">
            <a:spAutoFit/>
          </a:bodyPr>
          <a:lstStyle/>
          <a:p>
            <a:r>
              <a:rPr lang="en-US" sz="3600">
                <a:solidFill>
                  <a:srgbClr val="898989"/>
                </a:solidFill>
              </a:rPr>
              <a:t>Storing</a:t>
            </a:r>
            <a:endParaRPr lang="en-US" sz="3600" dirty="0">
              <a:solidFill>
                <a:srgbClr val="898989"/>
              </a:solidFill>
            </a:endParaRPr>
          </a:p>
        </p:txBody>
      </p:sp>
      <p:sp>
        <p:nvSpPr>
          <p:cNvPr id="6" name="TextBox 5"/>
          <p:cNvSpPr txBox="1"/>
          <p:nvPr/>
        </p:nvSpPr>
        <p:spPr>
          <a:xfrm>
            <a:off x="8610904" y="4441555"/>
            <a:ext cx="2296206" cy="646331"/>
          </a:xfrm>
          <a:prstGeom prst="rect">
            <a:avLst/>
          </a:prstGeom>
          <a:noFill/>
        </p:spPr>
        <p:txBody>
          <a:bodyPr wrap="none" rtlCol="0">
            <a:spAutoFit/>
          </a:bodyPr>
          <a:lstStyle/>
          <a:p>
            <a:r>
              <a:rPr lang="en-US" sz="3600" dirty="0">
                <a:solidFill>
                  <a:srgbClr val="898989"/>
                </a:solidFill>
              </a:rPr>
              <a:t>Analyzing</a:t>
            </a:r>
          </a:p>
        </p:txBody>
      </p:sp>
      <p:sp>
        <p:nvSpPr>
          <p:cNvPr id="7" name="TextBox 6"/>
          <p:cNvSpPr txBox="1"/>
          <p:nvPr/>
        </p:nvSpPr>
        <p:spPr>
          <a:xfrm>
            <a:off x="8965230" y="5544565"/>
            <a:ext cx="2306209" cy="646331"/>
          </a:xfrm>
          <a:prstGeom prst="rect">
            <a:avLst/>
          </a:prstGeom>
          <a:noFill/>
        </p:spPr>
        <p:txBody>
          <a:bodyPr wrap="none" rtlCol="0">
            <a:spAutoFit/>
          </a:bodyPr>
          <a:lstStyle/>
          <a:p>
            <a:r>
              <a:rPr lang="en-US" sz="3600" dirty="0">
                <a:solidFill>
                  <a:srgbClr val="898989"/>
                </a:solidFill>
              </a:rPr>
              <a:t>Searching</a:t>
            </a:r>
          </a:p>
        </p:txBody>
      </p:sp>
      <p:sp>
        <p:nvSpPr>
          <p:cNvPr id="8" name="TextBox 7"/>
          <p:cNvSpPr txBox="1"/>
          <p:nvPr/>
        </p:nvSpPr>
        <p:spPr>
          <a:xfrm>
            <a:off x="9535950" y="2235539"/>
            <a:ext cx="1828962" cy="646331"/>
          </a:xfrm>
          <a:prstGeom prst="rect">
            <a:avLst/>
          </a:prstGeom>
          <a:noFill/>
        </p:spPr>
        <p:txBody>
          <a:bodyPr wrap="none" rtlCol="0">
            <a:spAutoFit/>
          </a:bodyPr>
          <a:lstStyle/>
          <a:p>
            <a:r>
              <a:rPr lang="en-US" sz="3600" dirty="0">
                <a:solidFill>
                  <a:srgbClr val="898989"/>
                </a:solidFill>
              </a:rPr>
              <a:t>Sharing</a:t>
            </a:r>
          </a:p>
        </p:txBody>
      </p:sp>
      <p:sp>
        <p:nvSpPr>
          <p:cNvPr id="9" name="TextBox 8"/>
          <p:cNvSpPr txBox="1"/>
          <p:nvPr/>
        </p:nvSpPr>
        <p:spPr>
          <a:xfrm>
            <a:off x="5503172" y="4798268"/>
            <a:ext cx="2651303" cy="646331"/>
          </a:xfrm>
          <a:prstGeom prst="rect">
            <a:avLst/>
          </a:prstGeom>
          <a:noFill/>
        </p:spPr>
        <p:txBody>
          <a:bodyPr wrap="none" rtlCol="0">
            <a:spAutoFit/>
          </a:bodyPr>
          <a:lstStyle/>
          <a:p>
            <a:r>
              <a:rPr lang="en-US" sz="3600">
                <a:solidFill>
                  <a:srgbClr val="898989"/>
                </a:solidFill>
              </a:rPr>
              <a:t>Transfering</a:t>
            </a:r>
            <a:endParaRPr lang="en-US" sz="3600" dirty="0">
              <a:solidFill>
                <a:srgbClr val="898989"/>
              </a:solidFill>
            </a:endParaRPr>
          </a:p>
        </p:txBody>
      </p:sp>
      <p:sp>
        <p:nvSpPr>
          <p:cNvPr id="10" name="TextBox 9"/>
          <p:cNvSpPr txBox="1"/>
          <p:nvPr/>
        </p:nvSpPr>
        <p:spPr>
          <a:xfrm>
            <a:off x="9187104" y="3338547"/>
            <a:ext cx="2526654" cy="646331"/>
          </a:xfrm>
          <a:prstGeom prst="rect">
            <a:avLst/>
          </a:prstGeom>
          <a:noFill/>
        </p:spPr>
        <p:txBody>
          <a:bodyPr wrap="none" rtlCol="0">
            <a:spAutoFit/>
          </a:bodyPr>
          <a:lstStyle/>
          <a:p>
            <a:r>
              <a:rPr lang="en-US" sz="3600" dirty="0">
                <a:solidFill>
                  <a:srgbClr val="898989"/>
                </a:solidFill>
              </a:rPr>
              <a:t>Visualizing</a:t>
            </a:r>
          </a:p>
        </p:txBody>
      </p:sp>
      <p:sp>
        <p:nvSpPr>
          <p:cNvPr id="11" name="TextBox 10"/>
          <p:cNvSpPr txBox="1"/>
          <p:nvPr/>
        </p:nvSpPr>
        <p:spPr>
          <a:xfrm>
            <a:off x="8965230" y="1132531"/>
            <a:ext cx="2225802" cy="646331"/>
          </a:xfrm>
          <a:prstGeom prst="rect">
            <a:avLst/>
          </a:prstGeom>
          <a:noFill/>
        </p:spPr>
        <p:txBody>
          <a:bodyPr wrap="none" rtlCol="0">
            <a:spAutoFit/>
          </a:bodyPr>
          <a:lstStyle/>
          <a:p>
            <a:r>
              <a:rPr lang="en-US" sz="3600" dirty="0">
                <a:solidFill>
                  <a:srgbClr val="898989"/>
                </a:solidFill>
              </a:rPr>
              <a:t>Querying</a:t>
            </a:r>
          </a:p>
        </p:txBody>
      </p:sp>
      <p:sp>
        <p:nvSpPr>
          <p:cNvPr id="12" name="TextBox 11"/>
          <p:cNvSpPr txBox="1"/>
          <p:nvPr/>
        </p:nvSpPr>
        <p:spPr>
          <a:xfrm>
            <a:off x="5358378" y="395908"/>
            <a:ext cx="2146742" cy="646331"/>
          </a:xfrm>
          <a:prstGeom prst="rect">
            <a:avLst/>
          </a:prstGeom>
          <a:noFill/>
        </p:spPr>
        <p:txBody>
          <a:bodyPr wrap="none" rtlCol="0">
            <a:spAutoFit/>
          </a:bodyPr>
          <a:lstStyle/>
          <a:p>
            <a:r>
              <a:rPr lang="en-US" sz="3600" dirty="0">
                <a:solidFill>
                  <a:srgbClr val="898989"/>
                </a:solidFill>
              </a:rPr>
              <a:t>Updating</a:t>
            </a:r>
          </a:p>
        </p:txBody>
      </p:sp>
      <p:sp>
        <p:nvSpPr>
          <p:cNvPr id="13" name="TextBox 12"/>
          <p:cNvSpPr txBox="1"/>
          <p:nvPr/>
        </p:nvSpPr>
        <p:spPr>
          <a:xfrm>
            <a:off x="5814188" y="2597088"/>
            <a:ext cx="2083840" cy="646331"/>
          </a:xfrm>
          <a:prstGeom prst="rect">
            <a:avLst/>
          </a:prstGeom>
          <a:noFill/>
        </p:spPr>
        <p:txBody>
          <a:bodyPr wrap="none" rtlCol="0">
            <a:spAutoFit/>
          </a:bodyPr>
          <a:lstStyle/>
          <a:p>
            <a:r>
              <a:rPr lang="en-US" sz="3600" dirty="0">
                <a:solidFill>
                  <a:srgbClr val="898989"/>
                </a:solidFill>
              </a:rPr>
              <a:t>Securing</a:t>
            </a:r>
          </a:p>
        </p:txBody>
      </p:sp>
      <p:sp>
        <p:nvSpPr>
          <p:cNvPr id="14" name="TextBox 13"/>
          <p:cNvSpPr txBox="1"/>
          <p:nvPr/>
        </p:nvSpPr>
        <p:spPr>
          <a:xfrm>
            <a:off x="4842563" y="3697678"/>
            <a:ext cx="1764714" cy="646331"/>
          </a:xfrm>
          <a:prstGeom prst="rect">
            <a:avLst/>
          </a:prstGeom>
          <a:noFill/>
        </p:spPr>
        <p:txBody>
          <a:bodyPr wrap="none" rtlCol="0">
            <a:spAutoFit/>
          </a:bodyPr>
          <a:lstStyle/>
          <a:p>
            <a:r>
              <a:rPr lang="en-US" sz="3600" dirty="0">
                <a:solidFill>
                  <a:srgbClr val="898989"/>
                </a:solidFill>
              </a:rPr>
              <a:t>Privacy</a:t>
            </a:r>
          </a:p>
        </p:txBody>
      </p:sp>
      <p:sp>
        <p:nvSpPr>
          <p:cNvPr id="15" name="TextBox 14"/>
          <p:cNvSpPr txBox="1"/>
          <p:nvPr/>
        </p:nvSpPr>
        <p:spPr>
          <a:xfrm>
            <a:off x="8368241" y="29523"/>
            <a:ext cx="2781531" cy="646331"/>
          </a:xfrm>
          <a:prstGeom prst="rect">
            <a:avLst/>
          </a:prstGeom>
          <a:noFill/>
        </p:spPr>
        <p:txBody>
          <a:bodyPr wrap="none" rtlCol="0">
            <a:spAutoFit/>
          </a:bodyPr>
          <a:lstStyle/>
          <a:p>
            <a:r>
              <a:rPr lang="en-US" sz="3600" dirty="0">
                <a:solidFill>
                  <a:srgbClr val="898989"/>
                </a:solidFill>
              </a:rPr>
              <a:t>Normalizing</a:t>
            </a:r>
          </a:p>
        </p:txBody>
      </p:sp>
    </p:spTree>
    <p:extLst>
      <p:ext uri="{BB962C8B-B14F-4D97-AF65-F5344CB8AC3E}">
        <p14:creationId xmlns:p14="http://schemas.microsoft.com/office/powerpoint/2010/main" val="4685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527805-E348-D843-89AF-8AD718594DEA}"/>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5076547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D60C6-E0B5-344C-AEC6-88FB2AC31362}"/>
              </a:ext>
            </a:extLst>
          </p:cNvPr>
          <p:cNvPicPr>
            <a:picLocks noChangeAspect="1"/>
          </p:cNvPicPr>
          <p:nvPr/>
        </p:nvPicPr>
        <p:blipFill>
          <a:blip r:embed="rId3"/>
          <a:stretch>
            <a:fillRect/>
          </a:stretch>
        </p:blipFill>
        <p:spPr>
          <a:xfrm>
            <a:off x="1708406" y="0"/>
            <a:ext cx="8775188" cy="6858000"/>
          </a:xfrm>
          <a:prstGeom prst="rect">
            <a:avLst/>
          </a:prstGeom>
        </p:spPr>
      </p:pic>
    </p:spTree>
    <p:extLst>
      <p:ext uri="{BB962C8B-B14F-4D97-AF65-F5344CB8AC3E}">
        <p14:creationId xmlns:p14="http://schemas.microsoft.com/office/powerpoint/2010/main" val="63829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2C2C66-5EE0-FD4E-9DE5-CF6F165B832D}"/>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603896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Problems</a:t>
            </a:r>
          </a:p>
        </p:txBody>
      </p:sp>
      <p:sp>
        <p:nvSpPr>
          <p:cNvPr id="4" name="TextBox 3"/>
          <p:cNvSpPr txBox="1"/>
          <p:nvPr/>
        </p:nvSpPr>
        <p:spPr>
          <a:xfrm>
            <a:off x="6427397" y="1496498"/>
            <a:ext cx="2357953" cy="646331"/>
          </a:xfrm>
          <a:prstGeom prst="rect">
            <a:avLst/>
          </a:prstGeom>
          <a:noFill/>
        </p:spPr>
        <p:txBody>
          <a:bodyPr wrap="none" rtlCol="0">
            <a:spAutoFit/>
          </a:bodyPr>
          <a:lstStyle/>
          <a:p>
            <a:r>
              <a:rPr lang="en-US" sz="3600" dirty="0">
                <a:solidFill>
                  <a:srgbClr val="898989"/>
                </a:solidFill>
              </a:rPr>
              <a:t>Capturing</a:t>
            </a:r>
          </a:p>
        </p:txBody>
      </p:sp>
      <p:sp>
        <p:nvSpPr>
          <p:cNvPr id="5" name="TextBox 4"/>
          <p:cNvSpPr txBox="1"/>
          <p:nvPr/>
        </p:nvSpPr>
        <p:spPr>
          <a:xfrm>
            <a:off x="5967241" y="5898856"/>
            <a:ext cx="1723164" cy="646331"/>
          </a:xfrm>
          <a:prstGeom prst="rect">
            <a:avLst/>
          </a:prstGeom>
          <a:noFill/>
        </p:spPr>
        <p:txBody>
          <a:bodyPr wrap="none" rtlCol="0">
            <a:spAutoFit/>
          </a:bodyPr>
          <a:lstStyle/>
          <a:p>
            <a:r>
              <a:rPr lang="en-US" sz="3600">
                <a:solidFill>
                  <a:srgbClr val="898989"/>
                </a:solidFill>
              </a:rPr>
              <a:t>Storing</a:t>
            </a:r>
            <a:endParaRPr lang="en-US" sz="3600" dirty="0">
              <a:solidFill>
                <a:srgbClr val="898989"/>
              </a:solidFill>
            </a:endParaRPr>
          </a:p>
        </p:txBody>
      </p:sp>
      <p:sp>
        <p:nvSpPr>
          <p:cNvPr id="6" name="TextBox 5"/>
          <p:cNvSpPr txBox="1"/>
          <p:nvPr/>
        </p:nvSpPr>
        <p:spPr>
          <a:xfrm>
            <a:off x="8610904" y="4441555"/>
            <a:ext cx="2296206" cy="646331"/>
          </a:xfrm>
          <a:prstGeom prst="rect">
            <a:avLst/>
          </a:prstGeom>
          <a:noFill/>
        </p:spPr>
        <p:txBody>
          <a:bodyPr wrap="none" rtlCol="0">
            <a:spAutoFit/>
          </a:bodyPr>
          <a:lstStyle/>
          <a:p>
            <a:r>
              <a:rPr lang="en-US" sz="3600" dirty="0">
                <a:solidFill>
                  <a:srgbClr val="898989"/>
                </a:solidFill>
              </a:rPr>
              <a:t>Analyzing</a:t>
            </a:r>
          </a:p>
        </p:txBody>
      </p:sp>
      <p:sp>
        <p:nvSpPr>
          <p:cNvPr id="7" name="TextBox 6"/>
          <p:cNvSpPr txBox="1"/>
          <p:nvPr/>
        </p:nvSpPr>
        <p:spPr>
          <a:xfrm>
            <a:off x="8965230" y="5544565"/>
            <a:ext cx="2306209" cy="646331"/>
          </a:xfrm>
          <a:prstGeom prst="rect">
            <a:avLst/>
          </a:prstGeom>
          <a:noFill/>
        </p:spPr>
        <p:txBody>
          <a:bodyPr wrap="none" rtlCol="0">
            <a:spAutoFit/>
          </a:bodyPr>
          <a:lstStyle/>
          <a:p>
            <a:r>
              <a:rPr lang="en-US" sz="3600" dirty="0">
                <a:solidFill>
                  <a:srgbClr val="898989"/>
                </a:solidFill>
              </a:rPr>
              <a:t>Searching</a:t>
            </a:r>
          </a:p>
        </p:txBody>
      </p:sp>
      <p:sp>
        <p:nvSpPr>
          <p:cNvPr id="8" name="TextBox 7"/>
          <p:cNvSpPr txBox="1"/>
          <p:nvPr/>
        </p:nvSpPr>
        <p:spPr>
          <a:xfrm>
            <a:off x="9535950" y="2235539"/>
            <a:ext cx="1828962" cy="646331"/>
          </a:xfrm>
          <a:prstGeom prst="rect">
            <a:avLst/>
          </a:prstGeom>
          <a:noFill/>
        </p:spPr>
        <p:txBody>
          <a:bodyPr wrap="none" rtlCol="0">
            <a:spAutoFit/>
          </a:bodyPr>
          <a:lstStyle/>
          <a:p>
            <a:r>
              <a:rPr lang="en-US" sz="3600" dirty="0">
                <a:solidFill>
                  <a:srgbClr val="898989"/>
                </a:solidFill>
              </a:rPr>
              <a:t>Sharing</a:t>
            </a:r>
          </a:p>
        </p:txBody>
      </p:sp>
      <p:sp>
        <p:nvSpPr>
          <p:cNvPr id="9" name="TextBox 8"/>
          <p:cNvSpPr txBox="1"/>
          <p:nvPr/>
        </p:nvSpPr>
        <p:spPr>
          <a:xfrm>
            <a:off x="5503172" y="4798268"/>
            <a:ext cx="2651303" cy="646331"/>
          </a:xfrm>
          <a:prstGeom prst="rect">
            <a:avLst/>
          </a:prstGeom>
          <a:noFill/>
        </p:spPr>
        <p:txBody>
          <a:bodyPr wrap="none" rtlCol="0">
            <a:spAutoFit/>
          </a:bodyPr>
          <a:lstStyle/>
          <a:p>
            <a:r>
              <a:rPr lang="en-US" sz="3600">
                <a:solidFill>
                  <a:srgbClr val="898989"/>
                </a:solidFill>
              </a:rPr>
              <a:t>Transfering</a:t>
            </a:r>
            <a:endParaRPr lang="en-US" sz="3600" dirty="0">
              <a:solidFill>
                <a:srgbClr val="898989"/>
              </a:solidFill>
            </a:endParaRPr>
          </a:p>
        </p:txBody>
      </p:sp>
      <p:sp>
        <p:nvSpPr>
          <p:cNvPr id="10" name="TextBox 9"/>
          <p:cNvSpPr txBox="1"/>
          <p:nvPr/>
        </p:nvSpPr>
        <p:spPr>
          <a:xfrm>
            <a:off x="9187104" y="3338547"/>
            <a:ext cx="2526654" cy="646331"/>
          </a:xfrm>
          <a:prstGeom prst="rect">
            <a:avLst/>
          </a:prstGeom>
          <a:noFill/>
        </p:spPr>
        <p:txBody>
          <a:bodyPr wrap="none" rtlCol="0">
            <a:spAutoFit/>
          </a:bodyPr>
          <a:lstStyle/>
          <a:p>
            <a:r>
              <a:rPr lang="en-US" sz="3600" dirty="0">
                <a:solidFill>
                  <a:srgbClr val="898989"/>
                </a:solidFill>
              </a:rPr>
              <a:t>Visualizing</a:t>
            </a:r>
          </a:p>
        </p:txBody>
      </p:sp>
      <p:sp>
        <p:nvSpPr>
          <p:cNvPr id="11" name="TextBox 10"/>
          <p:cNvSpPr txBox="1"/>
          <p:nvPr/>
        </p:nvSpPr>
        <p:spPr>
          <a:xfrm>
            <a:off x="8965230" y="1132531"/>
            <a:ext cx="2225802" cy="646331"/>
          </a:xfrm>
          <a:prstGeom prst="rect">
            <a:avLst/>
          </a:prstGeom>
          <a:noFill/>
        </p:spPr>
        <p:txBody>
          <a:bodyPr wrap="none" rtlCol="0">
            <a:spAutoFit/>
          </a:bodyPr>
          <a:lstStyle/>
          <a:p>
            <a:r>
              <a:rPr lang="en-US" sz="3600" dirty="0">
                <a:solidFill>
                  <a:srgbClr val="898989"/>
                </a:solidFill>
              </a:rPr>
              <a:t>Querying</a:t>
            </a:r>
          </a:p>
        </p:txBody>
      </p:sp>
      <p:sp>
        <p:nvSpPr>
          <p:cNvPr id="12" name="TextBox 11"/>
          <p:cNvSpPr txBox="1"/>
          <p:nvPr/>
        </p:nvSpPr>
        <p:spPr>
          <a:xfrm>
            <a:off x="5358378" y="395908"/>
            <a:ext cx="2146742" cy="646331"/>
          </a:xfrm>
          <a:prstGeom prst="rect">
            <a:avLst/>
          </a:prstGeom>
          <a:noFill/>
        </p:spPr>
        <p:txBody>
          <a:bodyPr wrap="none" rtlCol="0">
            <a:spAutoFit/>
          </a:bodyPr>
          <a:lstStyle/>
          <a:p>
            <a:r>
              <a:rPr lang="en-US" sz="3600" dirty="0">
                <a:solidFill>
                  <a:srgbClr val="898989"/>
                </a:solidFill>
              </a:rPr>
              <a:t>Updating</a:t>
            </a:r>
          </a:p>
        </p:txBody>
      </p:sp>
      <p:sp>
        <p:nvSpPr>
          <p:cNvPr id="13" name="TextBox 12"/>
          <p:cNvSpPr txBox="1"/>
          <p:nvPr/>
        </p:nvSpPr>
        <p:spPr>
          <a:xfrm>
            <a:off x="5814188" y="2597088"/>
            <a:ext cx="2083840" cy="646331"/>
          </a:xfrm>
          <a:prstGeom prst="rect">
            <a:avLst/>
          </a:prstGeom>
          <a:noFill/>
        </p:spPr>
        <p:txBody>
          <a:bodyPr wrap="none" rtlCol="0">
            <a:spAutoFit/>
          </a:bodyPr>
          <a:lstStyle/>
          <a:p>
            <a:r>
              <a:rPr lang="en-US" sz="3600" dirty="0">
                <a:solidFill>
                  <a:srgbClr val="898989"/>
                </a:solidFill>
              </a:rPr>
              <a:t>Securing</a:t>
            </a:r>
          </a:p>
        </p:txBody>
      </p:sp>
      <p:sp>
        <p:nvSpPr>
          <p:cNvPr id="14" name="TextBox 13"/>
          <p:cNvSpPr txBox="1"/>
          <p:nvPr/>
        </p:nvSpPr>
        <p:spPr>
          <a:xfrm>
            <a:off x="4842563" y="3697678"/>
            <a:ext cx="1764714" cy="646331"/>
          </a:xfrm>
          <a:prstGeom prst="rect">
            <a:avLst/>
          </a:prstGeom>
          <a:noFill/>
        </p:spPr>
        <p:txBody>
          <a:bodyPr wrap="none" rtlCol="0">
            <a:spAutoFit/>
          </a:bodyPr>
          <a:lstStyle/>
          <a:p>
            <a:r>
              <a:rPr lang="en-US" sz="3600" dirty="0">
                <a:solidFill>
                  <a:srgbClr val="898989"/>
                </a:solidFill>
              </a:rPr>
              <a:t>Privacy</a:t>
            </a:r>
          </a:p>
        </p:txBody>
      </p:sp>
      <p:sp>
        <p:nvSpPr>
          <p:cNvPr id="15" name="TextBox 14"/>
          <p:cNvSpPr txBox="1"/>
          <p:nvPr/>
        </p:nvSpPr>
        <p:spPr>
          <a:xfrm>
            <a:off x="8368241" y="29523"/>
            <a:ext cx="2781531" cy="646331"/>
          </a:xfrm>
          <a:prstGeom prst="rect">
            <a:avLst/>
          </a:prstGeom>
          <a:noFill/>
        </p:spPr>
        <p:txBody>
          <a:bodyPr wrap="none" rtlCol="0">
            <a:spAutoFit/>
          </a:bodyPr>
          <a:lstStyle/>
          <a:p>
            <a:r>
              <a:rPr lang="en-US" sz="3600" dirty="0">
                <a:solidFill>
                  <a:srgbClr val="898989"/>
                </a:solidFill>
              </a:rPr>
              <a:t>Normalizing</a:t>
            </a:r>
          </a:p>
        </p:txBody>
      </p:sp>
    </p:spTree>
    <p:extLst>
      <p:ext uri="{BB962C8B-B14F-4D97-AF65-F5344CB8AC3E}">
        <p14:creationId xmlns:p14="http://schemas.microsoft.com/office/powerpoint/2010/main" val="3131687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Problems</a:t>
            </a:r>
          </a:p>
        </p:txBody>
      </p:sp>
      <p:sp>
        <p:nvSpPr>
          <p:cNvPr id="4" name="TextBox 3"/>
          <p:cNvSpPr txBox="1"/>
          <p:nvPr/>
        </p:nvSpPr>
        <p:spPr>
          <a:xfrm>
            <a:off x="6442387" y="1508296"/>
            <a:ext cx="2499659" cy="646331"/>
          </a:xfrm>
          <a:prstGeom prst="rect">
            <a:avLst/>
          </a:prstGeom>
          <a:noFill/>
        </p:spPr>
        <p:txBody>
          <a:bodyPr wrap="none" rtlCol="0">
            <a:spAutoFit/>
          </a:bodyPr>
          <a:lstStyle/>
          <a:p>
            <a:r>
              <a:rPr lang="en-US" sz="3600" b="1" dirty="0">
                <a:solidFill>
                  <a:schemeClr val="accent6"/>
                </a:solidFill>
              </a:rPr>
              <a:t>Capturing</a:t>
            </a:r>
          </a:p>
        </p:txBody>
      </p:sp>
      <p:sp>
        <p:nvSpPr>
          <p:cNvPr id="5" name="TextBox 4"/>
          <p:cNvSpPr txBox="1"/>
          <p:nvPr/>
        </p:nvSpPr>
        <p:spPr>
          <a:xfrm>
            <a:off x="5967241" y="5898856"/>
            <a:ext cx="1811586" cy="646331"/>
          </a:xfrm>
          <a:prstGeom prst="rect">
            <a:avLst/>
          </a:prstGeom>
          <a:noFill/>
        </p:spPr>
        <p:txBody>
          <a:bodyPr wrap="none" rtlCol="0">
            <a:spAutoFit/>
          </a:bodyPr>
          <a:lstStyle/>
          <a:p>
            <a:r>
              <a:rPr lang="en-US" sz="3600" b="1" dirty="0">
                <a:solidFill>
                  <a:schemeClr val="accent6"/>
                </a:solidFill>
              </a:rPr>
              <a:t>Storing</a:t>
            </a:r>
          </a:p>
        </p:txBody>
      </p:sp>
      <p:sp>
        <p:nvSpPr>
          <p:cNvPr id="9" name="TextBox 8"/>
          <p:cNvSpPr txBox="1"/>
          <p:nvPr/>
        </p:nvSpPr>
        <p:spPr>
          <a:xfrm>
            <a:off x="5503172" y="4801216"/>
            <a:ext cx="2883995" cy="646331"/>
          </a:xfrm>
          <a:prstGeom prst="rect">
            <a:avLst/>
          </a:prstGeom>
          <a:noFill/>
        </p:spPr>
        <p:txBody>
          <a:bodyPr wrap="none" rtlCol="0">
            <a:spAutoFit/>
          </a:bodyPr>
          <a:lstStyle/>
          <a:p>
            <a:r>
              <a:rPr lang="en-US" sz="3600" b="1">
                <a:solidFill>
                  <a:schemeClr val="accent6"/>
                </a:solidFill>
              </a:rPr>
              <a:t>Transfering</a:t>
            </a:r>
            <a:endParaRPr lang="en-US" sz="3600" b="1" dirty="0">
              <a:solidFill>
                <a:schemeClr val="accent6"/>
              </a:solidFill>
            </a:endParaRPr>
          </a:p>
        </p:txBody>
      </p:sp>
      <p:sp>
        <p:nvSpPr>
          <p:cNvPr id="12" name="TextBox 11"/>
          <p:cNvSpPr txBox="1"/>
          <p:nvPr/>
        </p:nvSpPr>
        <p:spPr>
          <a:xfrm>
            <a:off x="5358378" y="410656"/>
            <a:ext cx="2242922" cy="646331"/>
          </a:xfrm>
          <a:prstGeom prst="rect">
            <a:avLst/>
          </a:prstGeom>
          <a:noFill/>
        </p:spPr>
        <p:txBody>
          <a:bodyPr wrap="none" rtlCol="0">
            <a:spAutoFit/>
          </a:bodyPr>
          <a:lstStyle/>
          <a:p>
            <a:r>
              <a:rPr lang="en-US" sz="3600" b="1" dirty="0">
                <a:solidFill>
                  <a:schemeClr val="accent6"/>
                </a:solidFill>
              </a:rPr>
              <a:t>Updating</a:t>
            </a:r>
          </a:p>
        </p:txBody>
      </p:sp>
      <p:sp>
        <p:nvSpPr>
          <p:cNvPr id="13" name="TextBox 12"/>
          <p:cNvSpPr txBox="1"/>
          <p:nvPr/>
        </p:nvSpPr>
        <p:spPr>
          <a:xfrm>
            <a:off x="5814188" y="2605936"/>
            <a:ext cx="2083840" cy="646331"/>
          </a:xfrm>
          <a:prstGeom prst="rect">
            <a:avLst/>
          </a:prstGeom>
          <a:noFill/>
        </p:spPr>
        <p:txBody>
          <a:bodyPr wrap="none" rtlCol="0">
            <a:spAutoFit/>
          </a:bodyPr>
          <a:lstStyle/>
          <a:p>
            <a:r>
              <a:rPr lang="en-US" sz="3600" dirty="0">
                <a:solidFill>
                  <a:schemeClr val="bg2">
                    <a:lumMod val="75000"/>
                  </a:schemeClr>
                </a:solidFill>
              </a:rPr>
              <a:t>Securing</a:t>
            </a:r>
          </a:p>
        </p:txBody>
      </p:sp>
      <p:sp>
        <p:nvSpPr>
          <p:cNvPr id="14" name="TextBox 13"/>
          <p:cNvSpPr txBox="1"/>
          <p:nvPr/>
        </p:nvSpPr>
        <p:spPr>
          <a:xfrm>
            <a:off x="4842563" y="3703576"/>
            <a:ext cx="1764714" cy="646331"/>
          </a:xfrm>
          <a:prstGeom prst="rect">
            <a:avLst/>
          </a:prstGeom>
          <a:noFill/>
        </p:spPr>
        <p:txBody>
          <a:bodyPr wrap="none" rtlCol="0">
            <a:spAutoFit/>
          </a:bodyPr>
          <a:lstStyle/>
          <a:p>
            <a:r>
              <a:rPr lang="en-US" sz="3600" dirty="0">
                <a:solidFill>
                  <a:schemeClr val="bg2">
                    <a:lumMod val="75000"/>
                  </a:schemeClr>
                </a:solidFill>
              </a:rPr>
              <a:t>Privacy</a:t>
            </a:r>
          </a:p>
        </p:txBody>
      </p:sp>
      <p:sp>
        <p:nvSpPr>
          <p:cNvPr id="15" name="TextBox 14"/>
          <p:cNvSpPr txBox="1"/>
          <p:nvPr/>
        </p:nvSpPr>
        <p:spPr>
          <a:xfrm>
            <a:off x="8610904" y="4441555"/>
            <a:ext cx="2296206" cy="646331"/>
          </a:xfrm>
          <a:prstGeom prst="rect">
            <a:avLst/>
          </a:prstGeom>
          <a:noFill/>
        </p:spPr>
        <p:txBody>
          <a:bodyPr wrap="none" rtlCol="0">
            <a:spAutoFit/>
          </a:bodyPr>
          <a:lstStyle/>
          <a:p>
            <a:r>
              <a:rPr lang="en-US" sz="3600" dirty="0">
                <a:solidFill>
                  <a:srgbClr val="898989"/>
                </a:solidFill>
              </a:rPr>
              <a:t>Analyzing</a:t>
            </a:r>
          </a:p>
        </p:txBody>
      </p:sp>
      <p:sp>
        <p:nvSpPr>
          <p:cNvPr id="16" name="TextBox 15"/>
          <p:cNvSpPr txBox="1"/>
          <p:nvPr/>
        </p:nvSpPr>
        <p:spPr>
          <a:xfrm>
            <a:off x="8800340" y="5544565"/>
            <a:ext cx="2459328" cy="646331"/>
          </a:xfrm>
          <a:prstGeom prst="rect">
            <a:avLst/>
          </a:prstGeom>
          <a:noFill/>
        </p:spPr>
        <p:txBody>
          <a:bodyPr wrap="none" rtlCol="0">
            <a:spAutoFit/>
          </a:bodyPr>
          <a:lstStyle/>
          <a:p>
            <a:r>
              <a:rPr lang="en-US" sz="3600" b="1" dirty="0">
                <a:solidFill>
                  <a:schemeClr val="accent6"/>
                </a:solidFill>
              </a:rPr>
              <a:t>Searching</a:t>
            </a:r>
          </a:p>
        </p:txBody>
      </p:sp>
      <p:sp>
        <p:nvSpPr>
          <p:cNvPr id="17" name="TextBox 16"/>
          <p:cNvSpPr txBox="1"/>
          <p:nvPr/>
        </p:nvSpPr>
        <p:spPr>
          <a:xfrm>
            <a:off x="9535950" y="2235539"/>
            <a:ext cx="1946238" cy="646331"/>
          </a:xfrm>
          <a:prstGeom prst="rect">
            <a:avLst/>
          </a:prstGeom>
          <a:noFill/>
        </p:spPr>
        <p:txBody>
          <a:bodyPr wrap="none" rtlCol="0">
            <a:spAutoFit/>
          </a:bodyPr>
          <a:lstStyle/>
          <a:p>
            <a:r>
              <a:rPr lang="en-US" sz="3600" b="1" dirty="0">
                <a:solidFill>
                  <a:schemeClr val="accent6"/>
                </a:solidFill>
              </a:rPr>
              <a:t>Sharing</a:t>
            </a:r>
          </a:p>
        </p:txBody>
      </p:sp>
      <p:sp>
        <p:nvSpPr>
          <p:cNvPr id="18" name="TextBox 17"/>
          <p:cNvSpPr txBox="1"/>
          <p:nvPr/>
        </p:nvSpPr>
        <p:spPr>
          <a:xfrm>
            <a:off x="9187104" y="3338547"/>
            <a:ext cx="2526654" cy="646331"/>
          </a:xfrm>
          <a:prstGeom prst="rect">
            <a:avLst/>
          </a:prstGeom>
          <a:noFill/>
        </p:spPr>
        <p:txBody>
          <a:bodyPr wrap="none" rtlCol="0">
            <a:spAutoFit/>
          </a:bodyPr>
          <a:lstStyle/>
          <a:p>
            <a:r>
              <a:rPr lang="en-US" sz="3600" dirty="0">
                <a:solidFill>
                  <a:srgbClr val="898989"/>
                </a:solidFill>
              </a:rPr>
              <a:t>Visualizing</a:t>
            </a:r>
          </a:p>
        </p:txBody>
      </p:sp>
      <p:sp>
        <p:nvSpPr>
          <p:cNvPr id="19" name="TextBox 18"/>
          <p:cNvSpPr txBox="1"/>
          <p:nvPr/>
        </p:nvSpPr>
        <p:spPr>
          <a:xfrm>
            <a:off x="8965230" y="1132531"/>
            <a:ext cx="2225802" cy="646331"/>
          </a:xfrm>
          <a:prstGeom prst="rect">
            <a:avLst/>
          </a:prstGeom>
          <a:noFill/>
        </p:spPr>
        <p:txBody>
          <a:bodyPr wrap="none" rtlCol="0">
            <a:spAutoFit/>
          </a:bodyPr>
          <a:lstStyle/>
          <a:p>
            <a:r>
              <a:rPr lang="en-US" sz="3600" dirty="0">
                <a:solidFill>
                  <a:srgbClr val="898989"/>
                </a:solidFill>
              </a:rPr>
              <a:t>Querying</a:t>
            </a:r>
          </a:p>
        </p:txBody>
      </p:sp>
      <p:sp>
        <p:nvSpPr>
          <p:cNvPr id="20" name="TextBox 19"/>
          <p:cNvSpPr txBox="1"/>
          <p:nvPr/>
        </p:nvSpPr>
        <p:spPr>
          <a:xfrm>
            <a:off x="8368241" y="29523"/>
            <a:ext cx="2781531" cy="646331"/>
          </a:xfrm>
          <a:prstGeom prst="rect">
            <a:avLst/>
          </a:prstGeom>
          <a:noFill/>
        </p:spPr>
        <p:txBody>
          <a:bodyPr wrap="none" rtlCol="0">
            <a:spAutoFit/>
          </a:bodyPr>
          <a:lstStyle/>
          <a:p>
            <a:r>
              <a:rPr lang="en-US" sz="3600" dirty="0">
                <a:solidFill>
                  <a:srgbClr val="898989"/>
                </a:solidFill>
              </a:rPr>
              <a:t>Normalizing</a:t>
            </a:r>
          </a:p>
        </p:txBody>
      </p:sp>
    </p:spTree>
    <p:extLst>
      <p:ext uri="{BB962C8B-B14F-4D97-AF65-F5344CB8AC3E}">
        <p14:creationId xmlns:p14="http://schemas.microsoft.com/office/powerpoint/2010/main" val="50025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6468A-00CA-D14E-9664-7D1AA8ED24E0}"/>
              </a:ext>
            </a:extLst>
          </p:cNvPr>
          <p:cNvPicPr>
            <a:picLocks noChangeAspect="1"/>
          </p:cNvPicPr>
          <p:nvPr/>
        </p:nvPicPr>
        <p:blipFill>
          <a:blip r:embed="rId2"/>
          <a:stretch>
            <a:fillRect/>
          </a:stretch>
        </p:blipFill>
        <p:spPr>
          <a:xfrm>
            <a:off x="571258" y="0"/>
            <a:ext cx="11049484" cy="6858000"/>
          </a:xfrm>
          <a:prstGeom prst="rect">
            <a:avLst/>
          </a:prstGeom>
        </p:spPr>
      </p:pic>
      <p:sp>
        <p:nvSpPr>
          <p:cNvPr id="4" name="Oval 3">
            <a:extLst>
              <a:ext uri="{FF2B5EF4-FFF2-40B4-BE49-F238E27FC236}">
                <a16:creationId xmlns:a16="http://schemas.microsoft.com/office/drawing/2014/main" id="{1A06F7C4-26D6-9242-9575-26B083F4B2F6}"/>
              </a:ext>
            </a:extLst>
          </p:cNvPr>
          <p:cNvSpPr/>
          <p:nvPr/>
        </p:nvSpPr>
        <p:spPr>
          <a:xfrm>
            <a:off x="1327441" y="6502733"/>
            <a:ext cx="2030355" cy="430217"/>
          </a:xfrm>
          <a:prstGeom prst="ellipse">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898D633-3D3E-CF40-A393-13649190286D}"/>
              </a:ext>
            </a:extLst>
          </p:cNvPr>
          <p:cNvSpPr/>
          <p:nvPr/>
        </p:nvSpPr>
        <p:spPr>
          <a:xfrm>
            <a:off x="3541454" y="6273225"/>
            <a:ext cx="5109091" cy="584775"/>
          </a:xfrm>
          <a:prstGeom prst="rect">
            <a:avLst/>
          </a:prstGeom>
        </p:spPr>
        <p:txBody>
          <a:bodyPr wrap="none">
            <a:spAutoFit/>
          </a:bodyPr>
          <a:lstStyle/>
          <a:p>
            <a:r>
              <a:rPr lang="en-US" sz="3200" b="1" dirty="0">
                <a:solidFill>
                  <a:schemeClr val="accent6"/>
                </a:solidFill>
                <a:latin typeface="Inconsolata" panose="020B0609030003000000" pitchFamily="49" charset="0"/>
                <a:cs typeface="Courier New" panose="02070309020205020404" pitchFamily="49" charset="0"/>
              </a:rPr>
              <a:t>https://erl18.sched.com/</a:t>
            </a:r>
          </a:p>
        </p:txBody>
      </p:sp>
    </p:spTree>
    <p:extLst>
      <p:ext uri="{BB962C8B-B14F-4D97-AF65-F5344CB8AC3E}">
        <p14:creationId xmlns:p14="http://schemas.microsoft.com/office/powerpoint/2010/main" val="1608389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4CB32224-3393-F24D-B73E-6D3E25046BF5}"/>
              </a:ext>
            </a:extLst>
          </p:cNvPr>
          <p:cNvGrpSpPr/>
          <p:nvPr/>
        </p:nvGrpSpPr>
        <p:grpSpPr>
          <a:xfrm>
            <a:off x="2792202" y="119269"/>
            <a:ext cx="6647514" cy="6647513"/>
            <a:chOff x="2672932" y="219543"/>
            <a:chExt cx="6647514" cy="6647513"/>
          </a:xfrm>
        </p:grpSpPr>
        <p:cxnSp>
          <p:nvCxnSpPr>
            <p:cNvPr id="79" name="Straight Connector 78">
              <a:extLst>
                <a:ext uri="{FF2B5EF4-FFF2-40B4-BE49-F238E27FC236}">
                  <a16:creationId xmlns:a16="http://schemas.microsoft.com/office/drawing/2014/main" id="{7CE59076-BF2A-5947-9638-560F08E210BD}"/>
                </a:ext>
              </a:extLst>
            </p:cNvPr>
            <p:cNvCxnSpPr>
              <a:cxnSpLocks/>
            </p:cNvCxnSpPr>
            <p:nvPr/>
          </p:nvCxnSpPr>
          <p:spPr>
            <a:xfrm flipH="1">
              <a:off x="3552092" y="3980366"/>
              <a:ext cx="1867852" cy="182758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0F72B90-3B51-A246-83E1-93984B3A16F4}"/>
                </a:ext>
              </a:extLst>
            </p:cNvPr>
            <p:cNvCxnSpPr/>
            <p:nvPr/>
          </p:nvCxnSpPr>
          <p:spPr>
            <a:xfrm flipH="1" flipV="1">
              <a:off x="3220278" y="1757238"/>
              <a:ext cx="2170706" cy="136696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77F6D0-D74F-1C49-9C85-109E07A64BD0}"/>
                </a:ext>
              </a:extLst>
            </p:cNvPr>
            <p:cNvCxnSpPr/>
            <p:nvPr/>
          </p:nvCxnSpPr>
          <p:spPr>
            <a:xfrm flipH="1" flipV="1">
              <a:off x="4786685" y="453224"/>
              <a:ext cx="970059" cy="243309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AA63CA2-46ED-9145-AEEC-171B8F971F55}"/>
                </a:ext>
              </a:extLst>
            </p:cNvPr>
            <p:cNvCxnSpPr>
              <a:cxnSpLocks/>
            </p:cNvCxnSpPr>
            <p:nvPr/>
          </p:nvCxnSpPr>
          <p:spPr>
            <a:xfrm flipV="1">
              <a:off x="6254967" y="449028"/>
              <a:ext cx="951728" cy="243729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FB74D05-61C9-6D4A-B42C-F0281DAD873C}"/>
                </a:ext>
              </a:extLst>
            </p:cNvPr>
            <p:cNvCxnSpPr/>
            <p:nvPr/>
          </p:nvCxnSpPr>
          <p:spPr>
            <a:xfrm flipV="1">
              <a:off x="6610480" y="1757238"/>
              <a:ext cx="2162620" cy="136696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BB4EE16-86C7-314C-BA89-EC7ABCF9368B}"/>
                </a:ext>
              </a:extLst>
            </p:cNvPr>
            <p:cNvCxnSpPr>
              <a:stCxn id="3" idx="6"/>
            </p:cNvCxnSpPr>
            <p:nvPr/>
          </p:nvCxnSpPr>
          <p:spPr>
            <a:xfrm>
              <a:off x="6720590" y="3543300"/>
              <a:ext cx="2599855" cy="18548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B005E21-8CEF-0B4E-8EC7-FCF37D747320}"/>
                </a:ext>
              </a:extLst>
            </p:cNvPr>
            <p:cNvCxnSpPr>
              <a:cxnSpLocks/>
            </p:cNvCxnSpPr>
            <p:nvPr/>
          </p:nvCxnSpPr>
          <p:spPr>
            <a:xfrm>
              <a:off x="6573436" y="4008408"/>
              <a:ext cx="1921368" cy="174927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D80C675-A9FC-D14B-820D-591538305A93}"/>
                </a:ext>
              </a:extLst>
            </p:cNvPr>
            <p:cNvCxnSpPr>
              <a:cxnSpLocks/>
              <a:endCxn id="5" idx="4"/>
            </p:cNvCxnSpPr>
            <p:nvPr/>
          </p:nvCxnSpPr>
          <p:spPr>
            <a:xfrm>
              <a:off x="5996689" y="4267200"/>
              <a:ext cx="1" cy="259985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528869-9FB6-954E-87D3-EEAD9199F4F9}"/>
                </a:ext>
              </a:extLst>
            </p:cNvPr>
            <p:cNvCxnSpPr>
              <a:stCxn id="3" idx="2"/>
            </p:cNvCxnSpPr>
            <p:nvPr/>
          </p:nvCxnSpPr>
          <p:spPr>
            <a:xfrm flipH="1">
              <a:off x="2672932" y="3543300"/>
              <a:ext cx="2599858" cy="185488"/>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D0135BC-1367-EC43-82A4-EA20D4B473FA}"/>
                </a:ext>
              </a:extLst>
            </p:cNvPr>
            <p:cNvGrpSpPr/>
            <p:nvPr/>
          </p:nvGrpSpPr>
          <p:grpSpPr>
            <a:xfrm>
              <a:off x="2672933" y="219543"/>
              <a:ext cx="6647513" cy="6647513"/>
              <a:chOff x="2672933" y="219543"/>
              <a:chExt cx="6647513" cy="6647513"/>
            </a:xfrm>
          </p:grpSpPr>
          <p:sp>
            <p:nvSpPr>
              <p:cNvPr id="2" name="TextBox 1">
                <a:extLst>
                  <a:ext uri="{FF2B5EF4-FFF2-40B4-BE49-F238E27FC236}">
                    <a16:creationId xmlns:a16="http://schemas.microsoft.com/office/drawing/2014/main" id="{8FE692C6-610D-A844-8809-55FB76635C09}"/>
                  </a:ext>
                </a:extLst>
              </p:cNvPr>
              <p:cNvSpPr txBox="1"/>
              <p:nvPr/>
            </p:nvSpPr>
            <p:spPr>
              <a:xfrm>
                <a:off x="5216539" y="3124200"/>
                <a:ext cx="1571905" cy="646331"/>
              </a:xfrm>
              <a:prstGeom prst="rect">
                <a:avLst/>
              </a:prstGeom>
              <a:noFill/>
            </p:spPr>
            <p:txBody>
              <a:bodyPr wrap="none" rtlCol="0">
                <a:spAutoFit/>
              </a:bodyPr>
              <a:lstStyle/>
              <a:p>
                <a:pPr algn="ctr"/>
                <a:r>
                  <a:rPr lang="en-US" b="1" dirty="0"/>
                  <a:t>Data</a:t>
                </a:r>
              </a:p>
              <a:p>
                <a:pPr algn="ctr"/>
                <a:r>
                  <a:rPr lang="en-US" b="1" dirty="0"/>
                  <a:t>Governance</a:t>
                </a:r>
              </a:p>
            </p:txBody>
          </p:sp>
          <p:sp>
            <p:nvSpPr>
              <p:cNvPr id="3" name="Oval 2">
                <a:extLst>
                  <a:ext uri="{FF2B5EF4-FFF2-40B4-BE49-F238E27FC236}">
                    <a16:creationId xmlns:a16="http://schemas.microsoft.com/office/drawing/2014/main" id="{320201D6-4152-7548-B3D2-ECE6B7449538}"/>
                  </a:ext>
                </a:extLst>
              </p:cNvPr>
              <p:cNvSpPr/>
              <p:nvPr/>
            </p:nvSpPr>
            <p:spPr>
              <a:xfrm>
                <a:off x="5272790" y="2819400"/>
                <a:ext cx="1447800" cy="14478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7EE7DBB-1408-F545-95C8-7C2426A2E42A}"/>
                  </a:ext>
                </a:extLst>
              </p:cNvPr>
              <p:cNvSpPr/>
              <p:nvPr/>
            </p:nvSpPr>
            <p:spPr>
              <a:xfrm>
                <a:off x="2672933" y="219543"/>
                <a:ext cx="6647513" cy="6647513"/>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TextBox 90">
            <a:extLst>
              <a:ext uri="{FF2B5EF4-FFF2-40B4-BE49-F238E27FC236}">
                <a16:creationId xmlns:a16="http://schemas.microsoft.com/office/drawing/2014/main" id="{284EA8E0-EC2D-9A43-AF50-D43010E2ACEA}"/>
              </a:ext>
            </a:extLst>
          </p:cNvPr>
          <p:cNvSpPr txBox="1"/>
          <p:nvPr/>
        </p:nvSpPr>
        <p:spPr>
          <a:xfrm>
            <a:off x="7495353" y="3770588"/>
            <a:ext cx="1571456" cy="923330"/>
          </a:xfrm>
          <a:prstGeom prst="rect">
            <a:avLst/>
          </a:prstGeom>
          <a:noFill/>
        </p:spPr>
        <p:txBody>
          <a:bodyPr wrap="none" rtlCol="0">
            <a:spAutoFit/>
          </a:bodyPr>
          <a:lstStyle/>
          <a:p>
            <a:pPr algn="ctr"/>
            <a:r>
              <a:rPr lang="en-US" dirty="0">
                <a:solidFill>
                  <a:schemeClr val="accent6"/>
                </a:solidFill>
              </a:rPr>
              <a:t>Data</a:t>
            </a:r>
          </a:p>
          <a:p>
            <a:pPr algn="ctr"/>
            <a:r>
              <a:rPr lang="en-US" dirty="0">
                <a:solidFill>
                  <a:schemeClr val="accent6"/>
                </a:solidFill>
              </a:rPr>
              <a:t>Security</a:t>
            </a:r>
          </a:p>
          <a:p>
            <a:pPr algn="ctr"/>
            <a:r>
              <a:rPr lang="en-US" dirty="0">
                <a:solidFill>
                  <a:schemeClr val="accent6"/>
                </a:solidFill>
              </a:rPr>
              <a:t>Management</a:t>
            </a:r>
          </a:p>
        </p:txBody>
      </p:sp>
      <p:sp>
        <p:nvSpPr>
          <p:cNvPr id="92" name="TextBox 91">
            <a:extLst>
              <a:ext uri="{FF2B5EF4-FFF2-40B4-BE49-F238E27FC236}">
                <a16:creationId xmlns:a16="http://schemas.microsoft.com/office/drawing/2014/main" id="{D1876133-0C8C-5445-8F22-DE48D3A619FA}"/>
              </a:ext>
            </a:extLst>
          </p:cNvPr>
          <p:cNvSpPr txBox="1"/>
          <p:nvPr/>
        </p:nvSpPr>
        <p:spPr>
          <a:xfrm>
            <a:off x="7135845" y="1124249"/>
            <a:ext cx="1208985" cy="646331"/>
          </a:xfrm>
          <a:prstGeom prst="rect">
            <a:avLst/>
          </a:prstGeom>
          <a:noFill/>
        </p:spPr>
        <p:txBody>
          <a:bodyPr wrap="none" rtlCol="0">
            <a:spAutoFit/>
          </a:bodyPr>
          <a:lstStyle/>
          <a:p>
            <a:pPr algn="ctr"/>
            <a:r>
              <a:rPr lang="en-US" dirty="0">
                <a:solidFill>
                  <a:schemeClr val="accent6"/>
                </a:solidFill>
              </a:rPr>
              <a:t>Data</a:t>
            </a:r>
          </a:p>
          <a:p>
            <a:pPr algn="ctr"/>
            <a:r>
              <a:rPr lang="en-US" dirty="0">
                <a:solidFill>
                  <a:schemeClr val="accent6"/>
                </a:solidFill>
              </a:rPr>
              <a:t>Modeling</a:t>
            </a:r>
          </a:p>
        </p:txBody>
      </p:sp>
      <p:sp>
        <p:nvSpPr>
          <p:cNvPr id="93" name="TextBox 92">
            <a:extLst>
              <a:ext uri="{FF2B5EF4-FFF2-40B4-BE49-F238E27FC236}">
                <a16:creationId xmlns:a16="http://schemas.microsoft.com/office/drawing/2014/main" id="{FD0802F8-FDBD-5D41-B706-428544E846E0}"/>
              </a:ext>
            </a:extLst>
          </p:cNvPr>
          <p:cNvSpPr txBox="1"/>
          <p:nvPr/>
        </p:nvSpPr>
        <p:spPr>
          <a:xfrm>
            <a:off x="7594587" y="2423762"/>
            <a:ext cx="1571456" cy="923330"/>
          </a:xfrm>
          <a:prstGeom prst="rect">
            <a:avLst/>
          </a:prstGeom>
          <a:noFill/>
        </p:spPr>
        <p:txBody>
          <a:bodyPr wrap="none" rtlCol="0">
            <a:spAutoFit/>
          </a:bodyPr>
          <a:lstStyle/>
          <a:p>
            <a:pPr algn="ctr"/>
            <a:r>
              <a:rPr lang="en-US" dirty="0">
                <a:solidFill>
                  <a:schemeClr val="accent6"/>
                </a:solidFill>
              </a:rPr>
              <a:t>Database</a:t>
            </a:r>
          </a:p>
          <a:p>
            <a:pPr algn="ctr"/>
            <a:r>
              <a:rPr lang="en-US" dirty="0">
                <a:solidFill>
                  <a:schemeClr val="accent6"/>
                </a:solidFill>
              </a:rPr>
              <a:t>Operations</a:t>
            </a:r>
          </a:p>
          <a:p>
            <a:pPr algn="ctr"/>
            <a:r>
              <a:rPr lang="en-US" dirty="0">
                <a:solidFill>
                  <a:schemeClr val="accent6"/>
                </a:solidFill>
              </a:rPr>
              <a:t>Management</a:t>
            </a:r>
          </a:p>
        </p:txBody>
      </p:sp>
      <p:sp>
        <p:nvSpPr>
          <p:cNvPr id="94" name="TextBox 93">
            <a:extLst>
              <a:ext uri="{FF2B5EF4-FFF2-40B4-BE49-F238E27FC236}">
                <a16:creationId xmlns:a16="http://schemas.microsoft.com/office/drawing/2014/main" id="{1618895C-3933-3B4B-8E46-6EFA0430DD88}"/>
              </a:ext>
            </a:extLst>
          </p:cNvPr>
          <p:cNvSpPr txBox="1"/>
          <p:nvPr/>
        </p:nvSpPr>
        <p:spPr>
          <a:xfrm>
            <a:off x="5339398" y="410468"/>
            <a:ext cx="1571456" cy="923330"/>
          </a:xfrm>
          <a:prstGeom prst="rect">
            <a:avLst/>
          </a:prstGeom>
          <a:noFill/>
        </p:spPr>
        <p:txBody>
          <a:bodyPr wrap="none" rtlCol="0">
            <a:spAutoFit/>
          </a:bodyPr>
          <a:lstStyle/>
          <a:p>
            <a:pPr algn="ctr"/>
            <a:r>
              <a:rPr lang="en-US" dirty="0">
                <a:solidFill>
                  <a:schemeClr val="accent6"/>
                </a:solidFill>
              </a:rPr>
              <a:t>Data</a:t>
            </a:r>
          </a:p>
          <a:p>
            <a:pPr algn="ctr"/>
            <a:r>
              <a:rPr lang="en-US" dirty="0">
                <a:solidFill>
                  <a:schemeClr val="accent6"/>
                </a:solidFill>
              </a:rPr>
              <a:t>Architecture</a:t>
            </a:r>
          </a:p>
          <a:p>
            <a:pPr algn="ctr"/>
            <a:r>
              <a:rPr lang="en-US" dirty="0">
                <a:solidFill>
                  <a:schemeClr val="accent6"/>
                </a:solidFill>
              </a:rPr>
              <a:t>Management</a:t>
            </a:r>
          </a:p>
        </p:txBody>
      </p:sp>
      <p:sp>
        <p:nvSpPr>
          <p:cNvPr id="95" name="TextBox 94">
            <a:extLst>
              <a:ext uri="{FF2B5EF4-FFF2-40B4-BE49-F238E27FC236}">
                <a16:creationId xmlns:a16="http://schemas.microsoft.com/office/drawing/2014/main" id="{3C93148A-A03B-3D4F-958E-7C0A390B1214}"/>
              </a:ext>
            </a:extLst>
          </p:cNvPr>
          <p:cNvSpPr txBox="1"/>
          <p:nvPr/>
        </p:nvSpPr>
        <p:spPr>
          <a:xfrm>
            <a:off x="6311411" y="5090542"/>
            <a:ext cx="1571456" cy="923330"/>
          </a:xfrm>
          <a:prstGeom prst="rect">
            <a:avLst/>
          </a:prstGeom>
          <a:noFill/>
        </p:spPr>
        <p:txBody>
          <a:bodyPr wrap="none" rtlCol="0">
            <a:spAutoFit/>
          </a:bodyPr>
          <a:lstStyle/>
          <a:p>
            <a:pPr algn="ctr"/>
            <a:r>
              <a:rPr lang="en-US" dirty="0">
                <a:solidFill>
                  <a:schemeClr val="accent6"/>
                </a:solidFill>
              </a:rPr>
              <a:t>Reference &amp;</a:t>
            </a:r>
          </a:p>
          <a:p>
            <a:pPr algn="ctr"/>
            <a:r>
              <a:rPr lang="en-US" dirty="0">
                <a:solidFill>
                  <a:schemeClr val="accent6"/>
                </a:solidFill>
              </a:rPr>
              <a:t>Master Data</a:t>
            </a:r>
          </a:p>
          <a:p>
            <a:pPr algn="ctr"/>
            <a:r>
              <a:rPr lang="en-US" dirty="0">
                <a:solidFill>
                  <a:schemeClr val="accent6"/>
                </a:solidFill>
              </a:rPr>
              <a:t>Management</a:t>
            </a:r>
          </a:p>
        </p:txBody>
      </p:sp>
      <p:sp>
        <p:nvSpPr>
          <p:cNvPr id="96" name="TextBox 95">
            <a:extLst>
              <a:ext uri="{FF2B5EF4-FFF2-40B4-BE49-F238E27FC236}">
                <a16:creationId xmlns:a16="http://schemas.microsoft.com/office/drawing/2014/main" id="{1D210199-2E1A-204B-BA2D-0D997ED5257E}"/>
              </a:ext>
            </a:extLst>
          </p:cNvPr>
          <p:cNvSpPr txBox="1"/>
          <p:nvPr/>
        </p:nvSpPr>
        <p:spPr>
          <a:xfrm>
            <a:off x="4424901" y="4774628"/>
            <a:ext cx="1580753" cy="1477328"/>
          </a:xfrm>
          <a:prstGeom prst="rect">
            <a:avLst/>
          </a:prstGeom>
          <a:noFill/>
        </p:spPr>
        <p:txBody>
          <a:bodyPr wrap="none" rtlCol="0">
            <a:spAutoFit/>
          </a:bodyPr>
          <a:lstStyle/>
          <a:p>
            <a:pPr algn="ctr"/>
            <a:r>
              <a:rPr lang="en-US" dirty="0">
                <a:solidFill>
                  <a:schemeClr val="accent6"/>
                </a:solidFill>
              </a:rPr>
              <a:t>Data</a:t>
            </a:r>
          </a:p>
          <a:p>
            <a:pPr algn="ctr"/>
            <a:r>
              <a:rPr lang="en-US" dirty="0">
                <a:solidFill>
                  <a:schemeClr val="accent6"/>
                </a:solidFill>
              </a:rPr>
              <a:t>Warehousing</a:t>
            </a:r>
          </a:p>
          <a:p>
            <a:pPr algn="ctr"/>
            <a:r>
              <a:rPr lang="en-US" dirty="0">
                <a:solidFill>
                  <a:schemeClr val="accent6"/>
                </a:solidFill>
              </a:rPr>
              <a:t>&amp; Business</a:t>
            </a:r>
          </a:p>
          <a:p>
            <a:pPr algn="ctr"/>
            <a:r>
              <a:rPr lang="en-US" dirty="0">
                <a:solidFill>
                  <a:schemeClr val="accent6"/>
                </a:solidFill>
              </a:rPr>
              <a:t>Intelligence</a:t>
            </a:r>
          </a:p>
          <a:p>
            <a:pPr algn="ctr"/>
            <a:r>
              <a:rPr lang="en-US" dirty="0">
                <a:solidFill>
                  <a:schemeClr val="accent6"/>
                </a:solidFill>
              </a:rPr>
              <a:t>Management</a:t>
            </a:r>
          </a:p>
        </p:txBody>
      </p:sp>
      <p:sp>
        <p:nvSpPr>
          <p:cNvPr id="97" name="TextBox 96">
            <a:extLst>
              <a:ext uri="{FF2B5EF4-FFF2-40B4-BE49-F238E27FC236}">
                <a16:creationId xmlns:a16="http://schemas.microsoft.com/office/drawing/2014/main" id="{E6BA5C51-A6F9-1446-9C0C-F363E1AF5E2C}"/>
              </a:ext>
            </a:extLst>
          </p:cNvPr>
          <p:cNvSpPr txBox="1"/>
          <p:nvPr/>
        </p:nvSpPr>
        <p:spPr>
          <a:xfrm>
            <a:off x="3094616" y="3838349"/>
            <a:ext cx="1571456" cy="923330"/>
          </a:xfrm>
          <a:prstGeom prst="rect">
            <a:avLst/>
          </a:prstGeom>
          <a:noFill/>
        </p:spPr>
        <p:txBody>
          <a:bodyPr wrap="none" rtlCol="0">
            <a:spAutoFit/>
          </a:bodyPr>
          <a:lstStyle/>
          <a:p>
            <a:pPr algn="ctr"/>
            <a:r>
              <a:rPr lang="en-US" dirty="0">
                <a:solidFill>
                  <a:schemeClr val="accent6"/>
                </a:solidFill>
              </a:rPr>
              <a:t>Document &amp;</a:t>
            </a:r>
          </a:p>
          <a:p>
            <a:pPr algn="ctr"/>
            <a:r>
              <a:rPr lang="en-US" dirty="0">
                <a:solidFill>
                  <a:schemeClr val="accent6"/>
                </a:solidFill>
              </a:rPr>
              <a:t>Content</a:t>
            </a:r>
          </a:p>
          <a:p>
            <a:pPr algn="ctr"/>
            <a:r>
              <a:rPr lang="en-US" dirty="0">
                <a:solidFill>
                  <a:schemeClr val="accent6"/>
                </a:solidFill>
              </a:rPr>
              <a:t>Management</a:t>
            </a:r>
          </a:p>
        </p:txBody>
      </p:sp>
      <p:sp>
        <p:nvSpPr>
          <p:cNvPr id="98" name="TextBox 97">
            <a:extLst>
              <a:ext uri="{FF2B5EF4-FFF2-40B4-BE49-F238E27FC236}">
                <a16:creationId xmlns:a16="http://schemas.microsoft.com/office/drawing/2014/main" id="{26FDD330-5E25-B745-BC14-EB899C2A6764}"/>
              </a:ext>
            </a:extLst>
          </p:cNvPr>
          <p:cNvSpPr txBox="1"/>
          <p:nvPr/>
        </p:nvSpPr>
        <p:spPr>
          <a:xfrm>
            <a:off x="2973788" y="2497032"/>
            <a:ext cx="1571456" cy="646331"/>
          </a:xfrm>
          <a:prstGeom prst="rect">
            <a:avLst/>
          </a:prstGeom>
          <a:noFill/>
        </p:spPr>
        <p:txBody>
          <a:bodyPr wrap="none" rtlCol="0">
            <a:spAutoFit/>
          </a:bodyPr>
          <a:lstStyle/>
          <a:p>
            <a:pPr algn="ctr"/>
            <a:r>
              <a:rPr lang="en-US" dirty="0">
                <a:solidFill>
                  <a:schemeClr val="accent6"/>
                </a:solidFill>
              </a:rPr>
              <a:t>Metadata</a:t>
            </a:r>
          </a:p>
          <a:p>
            <a:pPr algn="ctr"/>
            <a:r>
              <a:rPr lang="en-US" dirty="0">
                <a:solidFill>
                  <a:schemeClr val="accent6"/>
                </a:solidFill>
              </a:rPr>
              <a:t>Management</a:t>
            </a:r>
          </a:p>
        </p:txBody>
      </p:sp>
      <p:sp>
        <p:nvSpPr>
          <p:cNvPr id="99" name="TextBox 98">
            <a:extLst>
              <a:ext uri="{FF2B5EF4-FFF2-40B4-BE49-F238E27FC236}">
                <a16:creationId xmlns:a16="http://schemas.microsoft.com/office/drawing/2014/main" id="{F9BCFE0F-F322-484F-8DF2-31A37B83CA15}"/>
              </a:ext>
            </a:extLst>
          </p:cNvPr>
          <p:cNvSpPr txBox="1"/>
          <p:nvPr/>
        </p:nvSpPr>
        <p:spPr>
          <a:xfrm>
            <a:off x="3693359" y="962206"/>
            <a:ext cx="1571456" cy="923330"/>
          </a:xfrm>
          <a:prstGeom prst="rect">
            <a:avLst/>
          </a:prstGeom>
          <a:noFill/>
        </p:spPr>
        <p:txBody>
          <a:bodyPr wrap="none" rtlCol="0">
            <a:spAutoFit/>
          </a:bodyPr>
          <a:lstStyle/>
          <a:p>
            <a:pPr algn="ctr"/>
            <a:r>
              <a:rPr lang="en-US" dirty="0">
                <a:solidFill>
                  <a:schemeClr val="accent6"/>
                </a:solidFill>
              </a:rPr>
              <a:t>Data</a:t>
            </a:r>
          </a:p>
          <a:p>
            <a:pPr algn="ctr"/>
            <a:r>
              <a:rPr lang="en-US" dirty="0">
                <a:solidFill>
                  <a:schemeClr val="accent6"/>
                </a:solidFill>
              </a:rPr>
              <a:t>Quality</a:t>
            </a:r>
          </a:p>
          <a:p>
            <a:pPr algn="ctr"/>
            <a:r>
              <a:rPr lang="en-US" dirty="0">
                <a:solidFill>
                  <a:schemeClr val="accent6"/>
                </a:solidFill>
              </a:rPr>
              <a:t>Management</a:t>
            </a:r>
          </a:p>
        </p:txBody>
      </p:sp>
      <p:sp>
        <p:nvSpPr>
          <p:cNvPr id="103" name="TextBox 102">
            <a:extLst>
              <a:ext uri="{FF2B5EF4-FFF2-40B4-BE49-F238E27FC236}">
                <a16:creationId xmlns:a16="http://schemas.microsoft.com/office/drawing/2014/main" id="{3F68C3FB-883C-004E-BA76-3985C404A5F1}"/>
              </a:ext>
            </a:extLst>
          </p:cNvPr>
          <p:cNvSpPr txBox="1"/>
          <p:nvPr/>
        </p:nvSpPr>
        <p:spPr>
          <a:xfrm>
            <a:off x="7198334" y="6560317"/>
            <a:ext cx="1475084" cy="246221"/>
          </a:xfrm>
          <a:prstGeom prst="rect">
            <a:avLst/>
          </a:prstGeom>
          <a:noFill/>
        </p:spPr>
        <p:txBody>
          <a:bodyPr wrap="none" rtlCol="0">
            <a:spAutoFit/>
          </a:bodyPr>
          <a:lstStyle/>
          <a:p>
            <a:r>
              <a:rPr lang="en-US" sz="1000" dirty="0"/>
              <a:t>© DAMA International</a:t>
            </a:r>
          </a:p>
        </p:txBody>
      </p:sp>
    </p:spTree>
    <p:extLst>
      <p:ext uri="{BB962C8B-B14F-4D97-AF65-F5344CB8AC3E}">
        <p14:creationId xmlns:p14="http://schemas.microsoft.com/office/powerpoint/2010/main" val="211710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subTnLst>
                                    <p:animClr clrSpc="rgb" dir="cw">
                                      <p:cBhvr override="childStyle">
                                        <p:cTn dur="1" fill="hold" display="0" masterRel="nextClick" afterEffect="1"/>
                                        <p:tgtEl>
                                          <p:spTgt spid="94"/>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nimClr clrSpc="rgb" dir="cw">
                                      <p:cBhvr override="childStyle">
                                        <p:cTn dur="1" fill="hold" display="0" masterRel="nextClick" afterEffect="1"/>
                                        <p:tgtEl>
                                          <p:spTgt spid="92"/>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subTnLst>
                                    <p:animClr clrSpc="rgb" dir="cw">
                                      <p:cBhvr override="childStyle">
                                        <p:cTn dur="1" fill="hold" display="0" masterRel="nextClick" afterEffect="1"/>
                                        <p:tgtEl>
                                          <p:spTgt spid="93"/>
                                        </p:tgtEl>
                                        <p:attrNameLst>
                                          <p:attrName>ppt_c</p:attrName>
                                        </p:attrNameLst>
                                      </p:cBhvr>
                                      <p:to>
                                        <a:schemeClr val="tx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subTnLst>
                                    <p:animClr clrSpc="rgb" dir="cw">
                                      <p:cBhvr override="childStyle">
                                        <p:cTn dur="1" fill="hold" display="0" masterRel="nextClick" afterEffect="1"/>
                                        <p:tgtEl>
                                          <p:spTgt spid="91"/>
                                        </p:tgtEl>
                                        <p:attrNameLst>
                                          <p:attrName>ppt_c</p:attrName>
                                        </p:attrNameLst>
                                      </p:cBhvr>
                                      <p:to>
                                        <a:schemeClr val="tx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subTnLst>
                                    <p:animClr clrSpc="rgb" dir="cw">
                                      <p:cBhvr override="childStyle">
                                        <p:cTn dur="1" fill="hold" display="0" masterRel="nextClick" afterEffect="1"/>
                                        <p:tgtEl>
                                          <p:spTgt spid="96"/>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subTnLst>
                                    <p:animClr clrSpc="rgb" dir="cw">
                                      <p:cBhvr override="childStyle">
                                        <p:cTn dur="1" fill="hold" display="0" masterRel="nextClick" afterEffect="1"/>
                                        <p:tgtEl>
                                          <p:spTgt spid="97"/>
                                        </p:tgtEl>
                                        <p:attrNameLst>
                                          <p:attrName>ppt_c</p:attrName>
                                        </p:attrNameLst>
                                      </p:cBhvr>
                                      <p:to>
                                        <a:schemeClr val="tx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childTnLst>
                                  <p:subTnLst>
                                    <p:animClr clrSpc="rgb" dir="cw">
                                      <p:cBhvr override="childStyle">
                                        <p:cTn dur="1" fill="hold" display="0" masterRel="nextClick" afterEffect="1"/>
                                        <p:tgtEl>
                                          <p:spTgt spid="98"/>
                                        </p:tgtEl>
                                        <p:attrNameLst>
                                          <p:attrName>ppt_c</p:attrName>
                                        </p:attrNameLst>
                                      </p:cBhvr>
                                      <p:to>
                                        <a:schemeClr val="tx1"/>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9"/>
                                        </p:tgtEl>
                                        <p:attrNameLst>
                                          <p:attrName>style.visibility</p:attrName>
                                        </p:attrNameLst>
                                      </p:cBhvr>
                                      <p:to>
                                        <p:strVal val="visible"/>
                                      </p:to>
                                    </p:set>
                                  </p:childTnLst>
                                  <p:subTnLst>
                                    <p:animClr clrSpc="rgb" dir="cw">
                                      <p:cBhvr override="childStyle">
                                        <p:cTn dur="1" fill="hold" display="0" masterRel="nextClick" afterEffect="1"/>
                                        <p:tgtEl>
                                          <p:spTgt spid="99"/>
                                        </p:tgtEl>
                                        <p:attrNameLst>
                                          <p:attrName>ppt_c</p:attrName>
                                        </p:attrNameLst>
                                      </p:cBhvr>
                                      <p:to>
                                        <a:schemeClr val="tx1"/>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P spid="96" grpId="0"/>
      <p:bldP spid="97" grpId="0"/>
      <p:bldP spid="98" grpId="0"/>
      <p:bldP spid="9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D2868CA4-B892-094A-920D-B2875AA01F1A}"/>
              </a:ext>
            </a:extLst>
          </p:cNvPr>
          <p:cNvSpPr/>
          <p:nvPr/>
        </p:nvSpPr>
        <p:spPr>
          <a:xfrm>
            <a:off x="373027" y="469685"/>
            <a:ext cx="3594966" cy="5909310"/>
          </a:xfrm>
          <a:prstGeom prst="rect">
            <a:avLst/>
          </a:prstGeom>
        </p:spPr>
        <p:txBody>
          <a:bodyPr wrap="square">
            <a:spAutoFit/>
          </a:bodyPr>
          <a:lstStyle/>
          <a:p>
            <a:r>
              <a:rPr lang="en-US" sz="3200" dirty="0">
                <a:solidFill>
                  <a:schemeClr val="accent6"/>
                </a:solidFill>
              </a:rPr>
              <a:t>Master Data Management (MDM)</a:t>
            </a:r>
            <a:br>
              <a:rPr lang="en-US" sz="3200" dirty="0">
                <a:solidFill>
                  <a:schemeClr val="accent6"/>
                </a:solidFill>
              </a:rPr>
            </a:br>
            <a:endParaRPr lang="en-US" sz="3200" dirty="0">
              <a:solidFill>
                <a:schemeClr val="accent6"/>
              </a:solidFill>
            </a:endParaRPr>
          </a:p>
          <a:p>
            <a:r>
              <a:rPr lang="en-US" sz="2400" dirty="0"/>
              <a:t>[C]</a:t>
            </a:r>
            <a:r>
              <a:rPr lang="en-US" sz="2400" dirty="0" err="1"/>
              <a:t>omprises</a:t>
            </a:r>
            <a:r>
              <a:rPr lang="en-US" sz="2400" dirty="0"/>
              <a:t> the processes, governance, policies, standards, and tools that consistently define and manage the critical data of an organization to provide a single point of reference</a:t>
            </a:r>
            <a:br>
              <a:rPr lang="en-US" sz="2400" dirty="0"/>
            </a:br>
            <a:br>
              <a:rPr lang="en-US" sz="2400" dirty="0"/>
            </a:br>
            <a:r>
              <a:rPr lang="en-US" sz="1000" dirty="0"/>
              <a:t>https://</a:t>
            </a:r>
            <a:r>
              <a:rPr lang="en-US" sz="1000" dirty="0" err="1"/>
              <a:t>en.wikipedia.org</a:t>
            </a:r>
            <a:r>
              <a:rPr lang="en-US" sz="1000" dirty="0"/>
              <a:t>/wiki/</a:t>
            </a:r>
            <a:r>
              <a:rPr lang="en-US" sz="1000" dirty="0" err="1"/>
              <a:t>Master_data_management</a:t>
            </a:r>
            <a:endParaRPr lang="en-US" sz="1000" dirty="0"/>
          </a:p>
        </p:txBody>
      </p:sp>
      <p:grpSp>
        <p:nvGrpSpPr>
          <p:cNvPr id="100" name="Group 99">
            <a:extLst>
              <a:ext uri="{FF2B5EF4-FFF2-40B4-BE49-F238E27FC236}">
                <a16:creationId xmlns:a16="http://schemas.microsoft.com/office/drawing/2014/main" id="{BB3CBEB1-C08B-AE4D-A7C3-1879728528C1}"/>
              </a:ext>
            </a:extLst>
          </p:cNvPr>
          <p:cNvGrpSpPr/>
          <p:nvPr/>
        </p:nvGrpSpPr>
        <p:grpSpPr>
          <a:xfrm>
            <a:off x="4163802" y="100774"/>
            <a:ext cx="6647514" cy="6647513"/>
            <a:chOff x="2672932" y="138861"/>
            <a:chExt cx="6647514" cy="6647513"/>
          </a:xfrm>
        </p:grpSpPr>
        <p:grpSp>
          <p:nvGrpSpPr>
            <p:cNvPr id="90" name="Group 89">
              <a:extLst>
                <a:ext uri="{FF2B5EF4-FFF2-40B4-BE49-F238E27FC236}">
                  <a16:creationId xmlns:a16="http://schemas.microsoft.com/office/drawing/2014/main" id="{4CB32224-3393-F24D-B73E-6D3E25046BF5}"/>
                </a:ext>
              </a:extLst>
            </p:cNvPr>
            <p:cNvGrpSpPr/>
            <p:nvPr/>
          </p:nvGrpSpPr>
          <p:grpSpPr>
            <a:xfrm>
              <a:off x="2672932" y="138861"/>
              <a:ext cx="6647514" cy="6647513"/>
              <a:chOff x="2672932" y="219543"/>
              <a:chExt cx="6647514" cy="6647513"/>
            </a:xfrm>
          </p:grpSpPr>
          <p:cxnSp>
            <p:nvCxnSpPr>
              <p:cNvPr id="79" name="Straight Connector 78">
                <a:extLst>
                  <a:ext uri="{FF2B5EF4-FFF2-40B4-BE49-F238E27FC236}">
                    <a16:creationId xmlns:a16="http://schemas.microsoft.com/office/drawing/2014/main" id="{7CE59076-BF2A-5947-9638-560F08E210BD}"/>
                  </a:ext>
                </a:extLst>
              </p:cNvPr>
              <p:cNvCxnSpPr>
                <a:cxnSpLocks/>
              </p:cNvCxnSpPr>
              <p:nvPr/>
            </p:nvCxnSpPr>
            <p:spPr>
              <a:xfrm flipH="1">
                <a:off x="3552092" y="3980366"/>
                <a:ext cx="1867852" cy="182758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0F72B90-3B51-A246-83E1-93984B3A16F4}"/>
                  </a:ext>
                </a:extLst>
              </p:cNvPr>
              <p:cNvCxnSpPr/>
              <p:nvPr/>
            </p:nvCxnSpPr>
            <p:spPr>
              <a:xfrm flipH="1" flipV="1">
                <a:off x="3220278" y="1757238"/>
                <a:ext cx="2170706" cy="136696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D77F6D0-D74F-1C49-9C85-109E07A64BD0}"/>
                  </a:ext>
                </a:extLst>
              </p:cNvPr>
              <p:cNvCxnSpPr/>
              <p:nvPr/>
            </p:nvCxnSpPr>
            <p:spPr>
              <a:xfrm flipH="1" flipV="1">
                <a:off x="4786685" y="453224"/>
                <a:ext cx="970059" cy="2433099"/>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AA63CA2-46ED-9145-AEEC-171B8F971F55}"/>
                  </a:ext>
                </a:extLst>
              </p:cNvPr>
              <p:cNvCxnSpPr>
                <a:cxnSpLocks/>
              </p:cNvCxnSpPr>
              <p:nvPr/>
            </p:nvCxnSpPr>
            <p:spPr>
              <a:xfrm flipV="1">
                <a:off x="6254967" y="449028"/>
                <a:ext cx="951728" cy="243729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FB74D05-61C9-6D4A-B42C-F0281DAD873C}"/>
                  </a:ext>
                </a:extLst>
              </p:cNvPr>
              <p:cNvCxnSpPr/>
              <p:nvPr/>
            </p:nvCxnSpPr>
            <p:spPr>
              <a:xfrm flipV="1">
                <a:off x="6610480" y="1757238"/>
                <a:ext cx="2162620" cy="1366962"/>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BB4EE16-86C7-314C-BA89-EC7ABCF9368B}"/>
                  </a:ext>
                </a:extLst>
              </p:cNvPr>
              <p:cNvCxnSpPr>
                <a:stCxn id="3" idx="6"/>
              </p:cNvCxnSpPr>
              <p:nvPr/>
            </p:nvCxnSpPr>
            <p:spPr>
              <a:xfrm>
                <a:off x="6720590" y="3543300"/>
                <a:ext cx="2599855" cy="185488"/>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B005E21-8CEF-0B4E-8EC7-FCF37D747320}"/>
                  </a:ext>
                </a:extLst>
              </p:cNvPr>
              <p:cNvCxnSpPr>
                <a:cxnSpLocks/>
              </p:cNvCxnSpPr>
              <p:nvPr/>
            </p:nvCxnSpPr>
            <p:spPr>
              <a:xfrm>
                <a:off x="6573436" y="4008408"/>
                <a:ext cx="1921368" cy="1749277"/>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D80C675-A9FC-D14B-820D-591538305A93}"/>
                  </a:ext>
                </a:extLst>
              </p:cNvPr>
              <p:cNvCxnSpPr>
                <a:cxnSpLocks/>
                <a:endCxn id="5" idx="4"/>
              </p:cNvCxnSpPr>
              <p:nvPr/>
            </p:nvCxnSpPr>
            <p:spPr>
              <a:xfrm>
                <a:off x="5996689" y="4267200"/>
                <a:ext cx="1" cy="2599856"/>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3528869-9FB6-954E-87D3-EEAD9199F4F9}"/>
                  </a:ext>
                </a:extLst>
              </p:cNvPr>
              <p:cNvCxnSpPr>
                <a:stCxn id="3" idx="2"/>
              </p:cNvCxnSpPr>
              <p:nvPr/>
            </p:nvCxnSpPr>
            <p:spPr>
              <a:xfrm flipH="1">
                <a:off x="2672932" y="3543300"/>
                <a:ext cx="2599858" cy="185488"/>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BD0135BC-1367-EC43-82A4-EA20D4B473FA}"/>
                  </a:ext>
                </a:extLst>
              </p:cNvPr>
              <p:cNvGrpSpPr/>
              <p:nvPr/>
            </p:nvGrpSpPr>
            <p:grpSpPr>
              <a:xfrm>
                <a:off x="2672933" y="219543"/>
                <a:ext cx="6647513" cy="6647513"/>
                <a:chOff x="2672933" y="219543"/>
                <a:chExt cx="6647513" cy="6647513"/>
              </a:xfrm>
            </p:grpSpPr>
            <p:sp>
              <p:nvSpPr>
                <p:cNvPr id="2" name="TextBox 1">
                  <a:extLst>
                    <a:ext uri="{FF2B5EF4-FFF2-40B4-BE49-F238E27FC236}">
                      <a16:creationId xmlns:a16="http://schemas.microsoft.com/office/drawing/2014/main" id="{8FE692C6-610D-A844-8809-55FB76635C09}"/>
                    </a:ext>
                  </a:extLst>
                </p:cNvPr>
                <p:cNvSpPr txBox="1"/>
                <p:nvPr/>
              </p:nvSpPr>
              <p:spPr>
                <a:xfrm>
                  <a:off x="5216539" y="3124200"/>
                  <a:ext cx="1571905" cy="646331"/>
                </a:xfrm>
                <a:prstGeom prst="rect">
                  <a:avLst/>
                </a:prstGeom>
                <a:noFill/>
              </p:spPr>
              <p:txBody>
                <a:bodyPr wrap="none" rtlCol="0">
                  <a:spAutoFit/>
                </a:bodyPr>
                <a:lstStyle/>
                <a:p>
                  <a:pPr algn="ctr"/>
                  <a:r>
                    <a:rPr lang="en-US" b="1" dirty="0"/>
                    <a:t>Data</a:t>
                  </a:r>
                </a:p>
                <a:p>
                  <a:pPr algn="ctr"/>
                  <a:r>
                    <a:rPr lang="en-US" b="1" dirty="0"/>
                    <a:t>Governance</a:t>
                  </a:r>
                </a:p>
              </p:txBody>
            </p:sp>
            <p:sp>
              <p:nvSpPr>
                <p:cNvPr id="3" name="Oval 2">
                  <a:extLst>
                    <a:ext uri="{FF2B5EF4-FFF2-40B4-BE49-F238E27FC236}">
                      <a16:creationId xmlns:a16="http://schemas.microsoft.com/office/drawing/2014/main" id="{320201D6-4152-7548-B3D2-ECE6B7449538}"/>
                    </a:ext>
                  </a:extLst>
                </p:cNvPr>
                <p:cNvSpPr/>
                <p:nvPr/>
              </p:nvSpPr>
              <p:spPr>
                <a:xfrm>
                  <a:off x="5272790" y="2819400"/>
                  <a:ext cx="1447800" cy="144780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7EE7DBB-1408-F545-95C8-7C2426A2E42A}"/>
                    </a:ext>
                  </a:extLst>
                </p:cNvPr>
                <p:cNvSpPr/>
                <p:nvPr/>
              </p:nvSpPr>
              <p:spPr>
                <a:xfrm>
                  <a:off x="2672933" y="219543"/>
                  <a:ext cx="6647513" cy="6647513"/>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1" name="TextBox 90">
              <a:extLst>
                <a:ext uri="{FF2B5EF4-FFF2-40B4-BE49-F238E27FC236}">
                  <a16:creationId xmlns:a16="http://schemas.microsoft.com/office/drawing/2014/main" id="{284EA8E0-EC2D-9A43-AF50-D43010E2ACEA}"/>
                </a:ext>
              </a:extLst>
            </p:cNvPr>
            <p:cNvSpPr txBox="1"/>
            <p:nvPr/>
          </p:nvSpPr>
          <p:spPr>
            <a:xfrm>
              <a:off x="7376083" y="3790180"/>
              <a:ext cx="1571456" cy="923330"/>
            </a:xfrm>
            <a:prstGeom prst="rect">
              <a:avLst/>
            </a:prstGeom>
            <a:noFill/>
          </p:spPr>
          <p:txBody>
            <a:bodyPr wrap="none" rtlCol="0">
              <a:spAutoFit/>
            </a:bodyPr>
            <a:lstStyle/>
            <a:p>
              <a:pPr algn="ctr"/>
              <a:r>
                <a:rPr lang="en-US" dirty="0"/>
                <a:t>Data</a:t>
              </a:r>
            </a:p>
            <a:p>
              <a:pPr algn="ctr"/>
              <a:r>
                <a:rPr lang="en-US" dirty="0"/>
                <a:t>Security</a:t>
              </a:r>
            </a:p>
            <a:p>
              <a:pPr algn="ctr"/>
              <a:r>
                <a:rPr lang="en-US" dirty="0"/>
                <a:t>Management</a:t>
              </a:r>
            </a:p>
          </p:txBody>
        </p:sp>
        <p:sp>
          <p:nvSpPr>
            <p:cNvPr id="92" name="TextBox 91">
              <a:extLst>
                <a:ext uri="{FF2B5EF4-FFF2-40B4-BE49-F238E27FC236}">
                  <a16:creationId xmlns:a16="http://schemas.microsoft.com/office/drawing/2014/main" id="{D1876133-0C8C-5445-8F22-DE48D3A619FA}"/>
                </a:ext>
              </a:extLst>
            </p:cNvPr>
            <p:cNvSpPr txBox="1"/>
            <p:nvPr/>
          </p:nvSpPr>
          <p:spPr>
            <a:xfrm>
              <a:off x="7016575" y="1143841"/>
              <a:ext cx="1208985" cy="646331"/>
            </a:xfrm>
            <a:prstGeom prst="rect">
              <a:avLst/>
            </a:prstGeom>
            <a:noFill/>
          </p:spPr>
          <p:txBody>
            <a:bodyPr wrap="none" rtlCol="0">
              <a:spAutoFit/>
            </a:bodyPr>
            <a:lstStyle/>
            <a:p>
              <a:pPr algn="ctr"/>
              <a:r>
                <a:rPr lang="en-US" dirty="0"/>
                <a:t>Data</a:t>
              </a:r>
            </a:p>
            <a:p>
              <a:pPr algn="ctr"/>
              <a:r>
                <a:rPr lang="en-US" dirty="0"/>
                <a:t>Modeling</a:t>
              </a:r>
            </a:p>
          </p:txBody>
        </p:sp>
        <p:sp>
          <p:nvSpPr>
            <p:cNvPr id="93" name="TextBox 92">
              <a:extLst>
                <a:ext uri="{FF2B5EF4-FFF2-40B4-BE49-F238E27FC236}">
                  <a16:creationId xmlns:a16="http://schemas.microsoft.com/office/drawing/2014/main" id="{FD0802F8-FDBD-5D41-B706-428544E846E0}"/>
                </a:ext>
              </a:extLst>
            </p:cNvPr>
            <p:cNvSpPr txBox="1"/>
            <p:nvPr/>
          </p:nvSpPr>
          <p:spPr>
            <a:xfrm>
              <a:off x="7475317" y="2443354"/>
              <a:ext cx="1571456" cy="923330"/>
            </a:xfrm>
            <a:prstGeom prst="rect">
              <a:avLst/>
            </a:prstGeom>
            <a:noFill/>
          </p:spPr>
          <p:txBody>
            <a:bodyPr wrap="none" rtlCol="0">
              <a:spAutoFit/>
            </a:bodyPr>
            <a:lstStyle/>
            <a:p>
              <a:pPr algn="ctr"/>
              <a:r>
                <a:rPr lang="en-US" dirty="0"/>
                <a:t>Database</a:t>
              </a:r>
            </a:p>
            <a:p>
              <a:pPr algn="ctr"/>
              <a:r>
                <a:rPr lang="en-US" dirty="0"/>
                <a:t>Operations</a:t>
              </a:r>
            </a:p>
            <a:p>
              <a:pPr algn="ctr"/>
              <a:r>
                <a:rPr lang="en-US" dirty="0"/>
                <a:t>Management</a:t>
              </a:r>
            </a:p>
          </p:txBody>
        </p:sp>
        <p:sp>
          <p:nvSpPr>
            <p:cNvPr id="94" name="TextBox 93">
              <a:extLst>
                <a:ext uri="{FF2B5EF4-FFF2-40B4-BE49-F238E27FC236}">
                  <a16:creationId xmlns:a16="http://schemas.microsoft.com/office/drawing/2014/main" id="{1618895C-3933-3B4B-8E46-6EFA0430DD88}"/>
                </a:ext>
              </a:extLst>
            </p:cNvPr>
            <p:cNvSpPr txBox="1"/>
            <p:nvPr/>
          </p:nvSpPr>
          <p:spPr>
            <a:xfrm>
              <a:off x="5220128" y="430060"/>
              <a:ext cx="1571456" cy="923330"/>
            </a:xfrm>
            <a:prstGeom prst="rect">
              <a:avLst/>
            </a:prstGeom>
            <a:noFill/>
          </p:spPr>
          <p:txBody>
            <a:bodyPr wrap="none" rtlCol="0">
              <a:spAutoFit/>
            </a:bodyPr>
            <a:lstStyle/>
            <a:p>
              <a:pPr algn="ctr"/>
              <a:r>
                <a:rPr lang="en-US" dirty="0"/>
                <a:t>Data</a:t>
              </a:r>
            </a:p>
            <a:p>
              <a:pPr algn="ctr"/>
              <a:r>
                <a:rPr lang="en-US" dirty="0"/>
                <a:t>Architecture</a:t>
              </a:r>
            </a:p>
            <a:p>
              <a:pPr algn="ctr"/>
              <a:r>
                <a:rPr lang="en-US" dirty="0"/>
                <a:t>Management</a:t>
              </a:r>
            </a:p>
          </p:txBody>
        </p:sp>
        <p:sp>
          <p:nvSpPr>
            <p:cNvPr id="95" name="TextBox 94">
              <a:extLst>
                <a:ext uri="{FF2B5EF4-FFF2-40B4-BE49-F238E27FC236}">
                  <a16:creationId xmlns:a16="http://schemas.microsoft.com/office/drawing/2014/main" id="{3C93148A-A03B-3D4F-958E-7C0A390B1214}"/>
                </a:ext>
              </a:extLst>
            </p:cNvPr>
            <p:cNvSpPr txBox="1"/>
            <p:nvPr/>
          </p:nvSpPr>
          <p:spPr>
            <a:xfrm>
              <a:off x="6192141" y="5110134"/>
              <a:ext cx="1571456" cy="923330"/>
            </a:xfrm>
            <a:prstGeom prst="rect">
              <a:avLst/>
            </a:prstGeom>
            <a:noFill/>
          </p:spPr>
          <p:txBody>
            <a:bodyPr wrap="none" rtlCol="0">
              <a:spAutoFit/>
            </a:bodyPr>
            <a:lstStyle/>
            <a:p>
              <a:pPr algn="ctr"/>
              <a:r>
                <a:rPr lang="en-US" dirty="0"/>
                <a:t>Reference &amp;</a:t>
              </a:r>
            </a:p>
            <a:p>
              <a:pPr algn="ctr"/>
              <a:r>
                <a:rPr lang="en-US" dirty="0"/>
                <a:t>Master Data</a:t>
              </a:r>
            </a:p>
            <a:p>
              <a:pPr algn="ctr"/>
              <a:r>
                <a:rPr lang="en-US" dirty="0"/>
                <a:t>Management</a:t>
              </a:r>
            </a:p>
          </p:txBody>
        </p:sp>
        <p:sp>
          <p:nvSpPr>
            <p:cNvPr id="96" name="TextBox 95">
              <a:extLst>
                <a:ext uri="{FF2B5EF4-FFF2-40B4-BE49-F238E27FC236}">
                  <a16:creationId xmlns:a16="http://schemas.microsoft.com/office/drawing/2014/main" id="{1D210199-2E1A-204B-BA2D-0D997ED5257E}"/>
                </a:ext>
              </a:extLst>
            </p:cNvPr>
            <p:cNvSpPr txBox="1"/>
            <p:nvPr/>
          </p:nvSpPr>
          <p:spPr>
            <a:xfrm>
              <a:off x="4305631" y="4794220"/>
              <a:ext cx="1580753" cy="1477328"/>
            </a:xfrm>
            <a:prstGeom prst="rect">
              <a:avLst/>
            </a:prstGeom>
            <a:noFill/>
          </p:spPr>
          <p:txBody>
            <a:bodyPr wrap="none" rtlCol="0">
              <a:spAutoFit/>
            </a:bodyPr>
            <a:lstStyle/>
            <a:p>
              <a:pPr algn="ctr"/>
              <a:r>
                <a:rPr lang="en-US" dirty="0"/>
                <a:t>Data</a:t>
              </a:r>
            </a:p>
            <a:p>
              <a:pPr algn="ctr"/>
              <a:r>
                <a:rPr lang="en-US" dirty="0"/>
                <a:t>Warehousing</a:t>
              </a:r>
            </a:p>
            <a:p>
              <a:pPr algn="ctr"/>
              <a:r>
                <a:rPr lang="en-US" dirty="0"/>
                <a:t>&amp; Business</a:t>
              </a:r>
            </a:p>
            <a:p>
              <a:pPr algn="ctr"/>
              <a:r>
                <a:rPr lang="en-US" dirty="0"/>
                <a:t>Intelligence</a:t>
              </a:r>
            </a:p>
            <a:p>
              <a:pPr algn="ctr"/>
              <a:r>
                <a:rPr lang="en-US" dirty="0"/>
                <a:t>Management</a:t>
              </a:r>
            </a:p>
          </p:txBody>
        </p:sp>
        <p:sp>
          <p:nvSpPr>
            <p:cNvPr id="97" name="TextBox 96">
              <a:extLst>
                <a:ext uri="{FF2B5EF4-FFF2-40B4-BE49-F238E27FC236}">
                  <a16:creationId xmlns:a16="http://schemas.microsoft.com/office/drawing/2014/main" id="{E6BA5C51-A6F9-1446-9C0C-F363E1AF5E2C}"/>
                </a:ext>
              </a:extLst>
            </p:cNvPr>
            <p:cNvSpPr txBox="1"/>
            <p:nvPr/>
          </p:nvSpPr>
          <p:spPr>
            <a:xfrm>
              <a:off x="2975346" y="3857941"/>
              <a:ext cx="1571456" cy="923330"/>
            </a:xfrm>
            <a:prstGeom prst="rect">
              <a:avLst/>
            </a:prstGeom>
            <a:noFill/>
          </p:spPr>
          <p:txBody>
            <a:bodyPr wrap="none" rtlCol="0">
              <a:spAutoFit/>
            </a:bodyPr>
            <a:lstStyle/>
            <a:p>
              <a:pPr algn="ctr"/>
              <a:r>
                <a:rPr lang="en-US" dirty="0"/>
                <a:t>Document &amp;</a:t>
              </a:r>
            </a:p>
            <a:p>
              <a:pPr algn="ctr"/>
              <a:r>
                <a:rPr lang="en-US" dirty="0"/>
                <a:t>Content</a:t>
              </a:r>
            </a:p>
            <a:p>
              <a:pPr algn="ctr"/>
              <a:r>
                <a:rPr lang="en-US" dirty="0"/>
                <a:t>Management</a:t>
              </a:r>
            </a:p>
          </p:txBody>
        </p:sp>
        <p:sp>
          <p:nvSpPr>
            <p:cNvPr id="98" name="TextBox 97">
              <a:extLst>
                <a:ext uri="{FF2B5EF4-FFF2-40B4-BE49-F238E27FC236}">
                  <a16:creationId xmlns:a16="http://schemas.microsoft.com/office/drawing/2014/main" id="{26FDD330-5E25-B745-BC14-EB899C2A6764}"/>
                </a:ext>
              </a:extLst>
            </p:cNvPr>
            <p:cNvSpPr txBox="1"/>
            <p:nvPr/>
          </p:nvSpPr>
          <p:spPr>
            <a:xfrm>
              <a:off x="2854518" y="2516624"/>
              <a:ext cx="1571456" cy="646331"/>
            </a:xfrm>
            <a:prstGeom prst="rect">
              <a:avLst/>
            </a:prstGeom>
            <a:noFill/>
          </p:spPr>
          <p:txBody>
            <a:bodyPr wrap="none" rtlCol="0">
              <a:spAutoFit/>
            </a:bodyPr>
            <a:lstStyle/>
            <a:p>
              <a:pPr algn="ctr"/>
              <a:r>
                <a:rPr lang="en-US" dirty="0"/>
                <a:t>Metadata</a:t>
              </a:r>
            </a:p>
            <a:p>
              <a:pPr algn="ctr"/>
              <a:r>
                <a:rPr lang="en-US" dirty="0"/>
                <a:t>Management</a:t>
              </a:r>
            </a:p>
          </p:txBody>
        </p:sp>
        <p:sp>
          <p:nvSpPr>
            <p:cNvPr id="99" name="TextBox 98">
              <a:extLst>
                <a:ext uri="{FF2B5EF4-FFF2-40B4-BE49-F238E27FC236}">
                  <a16:creationId xmlns:a16="http://schemas.microsoft.com/office/drawing/2014/main" id="{F9BCFE0F-F322-484F-8DF2-31A37B83CA15}"/>
                </a:ext>
              </a:extLst>
            </p:cNvPr>
            <p:cNvSpPr txBox="1"/>
            <p:nvPr/>
          </p:nvSpPr>
          <p:spPr>
            <a:xfrm>
              <a:off x="3574089" y="981798"/>
              <a:ext cx="1571456" cy="923330"/>
            </a:xfrm>
            <a:prstGeom prst="rect">
              <a:avLst/>
            </a:prstGeom>
            <a:noFill/>
          </p:spPr>
          <p:txBody>
            <a:bodyPr wrap="none" rtlCol="0">
              <a:spAutoFit/>
            </a:bodyPr>
            <a:lstStyle/>
            <a:p>
              <a:pPr algn="ctr"/>
              <a:r>
                <a:rPr lang="en-US" dirty="0"/>
                <a:t>Data</a:t>
              </a:r>
            </a:p>
            <a:p>
              <a:pPr algn="ctr"/>
              <a:r>
                <a:rPr lang="en-US" dirty="0"/>
                <a:t>Quality</a:t>
              </a:r>
            </a:p>
            <a:p>
              <a:pPr algn="ctr"/>
              <a:r>
                <a:rPr lang="en-US" dirty="0"/>
                <a:t>Management</a:t>
              </a:r>
            </a:p>
          </p:txBody>
        </p:sp>
      </p:grpSp>
      <p:sp>
        <p:nvSpPr>
          <p:cNvPr id="101" name="Rounded Rectangle 100">
            <a:extLst>
              <a:ext uri="{FF2B5EF4-FFF2-40B4-BE49-F238E27FC236}">
                <a16:creationId xmlns:a16="http://schemas.microsoft.com/office/drawing/2014/main" id="{F0B5D050-B89E-1D46-8187-99982E40B7AC}"/>
              </a:ext>
            </a:extLst>
          </p:cNvPr>
          <p:cNvSpPr/>
          <p:nvPr/>
        </p:nvSpPr>
        <p:spPr>
          <a:xfrm>
            <a:off x="7650873" y="4990587"/>
            <a:ext cx="1656602" cy="1100724"/>
          </a:xfrm>
          <a:prstGeom prst="roundRect">
            <a:avLst/>
          </a:prstGeom>
          <a:solidFill>
            <a:schemeClr val="accent6">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3F68C3FB-883C-004E-BA76-3985C404A5F1}"/>
              </a:ext>
            </a:extLst>
          </p:cNvPr>
          <p:cNvSpPr txBox="1"/>
          <p:nvPr/>
        </p:nvSpPr>
        <p:spPr>
          <a:xfrm>
            <a:off x="8569934" y="6541822"/>
            <a:ext cx="1475084" cy="246221"/>
          </a:xfrm>
          <a:prstGeom prst="rect">
            <a:avLst/>
          </a:prstGeom>
          <a:noFill/>
        </p:spPr>
        <p:txBody>
          <a:bodyPr wrap="none" rtlCol="0">
            <a:spAutoFit/>
          </a:bodyPr>
          <a:lstStyle/>
          <a:p>
            <a:r>
              <a:rPr lang="en-US" sz="1000" dirty="0"/>
              <a:t>© DAMA International</a:t>
            </a:r>
          </a:p>
        </p:txBody>
      </p:sp>
    </p:spTree>
    <p:extLst>
      <p:ext uri="{BB962C8B-B14F-4D97-AF65-F5344CB8AC3E}">
        <p14:creationId xmlns:p14="http://schemas.microsoft.com/office/powerpoint/2010/main" val="811257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88068" y="2823195"/>
            <a:ext cx="3175000" cy="3175000"/>
          </a:xfrm>
          <a:prstGeom prst="rect">
            <a:avLst/>
          </a:prstGeom>
        </p:spPr>
      </p:pic>
      <p:pic>
        <p:nvPicPr>
          <p:cNvPr id="7" name="Picture 6"/>
          <p:cNvPicPr>
            <a:picLocks noChangeAspect="1"/>
          </p:cNvPicPr>
          <p:nvPr/>
        </p:nvPicPr>
        <p:blipFill>
          <a:blip r:embed="rId4"/>
          <a:stretch>
            <a:fillRect/>
          </a:stretch>
        </p:blipFill>
        <p:spPr>
          <a:xfrm>
            <a:off x="200025" y="752795"/>
            <a:ext cx="7369820" cy="2450465"/>
          </a:xfrm>
          <a:prstGeom prst="rect">
            <a:avLst/>
          </a:prstGeom>
        </p:spPr>
      </p:pic>
    </p:spTree>
    <p:extLst>
      <p:ext uri="{BB962C8B-B14F-4D97-AF65-F5344CB8AC3E}">
        <p14:creationId xmlns:p14="http://schemas.microsoft.com/office/powerpoint/2010/main" val="730266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164538"/>
              </p:ext>
            </p:extLst>
          </p:nvPr>
        </p:nvGraphicFramePr>
        <p:xfrm>
          <a:off x="371474" y="2089423"/>
          <a:ext cx="11401424" cy="4268420"/>
        </p:xfrm>
        <a:graphic>
          <a:graphicData uri="http://schemas.openxmlformats.org/drawingml/2006/table">
            <a:tbl>
              <a:tblPr firstRow="1">
                <a:tableStyleId>{5C22544A-7EE6-4342-B048-85BDC9FD1C3A}</a:tableStyleId>
              </a:tblPr>
              <a:tblGrid>
                <a:gridCol w="6117815">
                  <a:extLst>
                    <a:ext uri="{9D8B030D-6E8A-4147-A177-3AD203B41FA5}">
                      <a16:colId xmlns:a16="http://schemas.microsoft.com/office/drawing/2014/main" val="20000"/>
                    </a:ext>
                  </a:extLst>
                </a:gridCol>
                <a:gridCol w="5283609">
                  <a:extLst>
                    <a:ext uri="{9D8B030D-6E8A-4147-A177-3AD203B41FA5}">
                      <a16:colId xmlns:a16="http://schemas.microsoft.com/office/drawing/2014/main" val="20001"/>
                    </a:ext>
                  </a:extLst>
                </a:gridCol>
              </a:tblGrid>
              <a:tr h="565286">
                <a:tc>
                  <a:txBody>
                    <a:bodyPr/>
                    <a:lstStyle/>
                    <a:p>
                      <a:pPr algn="ctr"/>
                      <a:r>
                        <a:rPr lang="en-US" sz="3200" dirty="0"/>
                        <a:t>Pros</a:t>
                      </a:r>
                    </a:p>
                  </a:txBody>
                  <a:tcPr/>
                </a:tc>
                <a:tc>
                  <a:txBody>
                    <a:bodyPr/>
                    <a:lstStyle/>
                    <a:p>
                      <a:pPr algn="ctr"/>
                      <a:r>
                        <a:rPr lang="en-US" sz="3200" dirty="0"/>
                        <a:t>Cons</a:t>
                      </a:r>
                    </a:p>
                  </a:txBody>
                  <a:tcPr/>
                </a:tc>
                <a:extLst>
                  <a:ext uri="{0D108BD9-81ED-4DB2-BD59-A6C34878D82A}">
                    <a16:rowId xmlns:a16="http://schemas.microsoft.com/office/drawing/2014/main" val="10000"/>
                  </a:ext>
                </a:extLst>
              </a:tr>
              <a:tr h="3689300">
                <a:tc>
                  <a:txBody>
                    <a:bodyPr/>
                    <a:lstStyle/>
                    <a:p>
                      <a:pPr marL="407988" indent="-407988">
                        <a:lnSpc>
                          <a:spcPct val="130000"/>
                        </a:lnSpc>
                        <a:buClr>
                          <a:schemeClr val="accent6"/>
                        </a:buClr>
                        <a:buFont typeface="+mj-lt"/>
                        <a:buAutoNum type="arabicPeriod"/>
                        <a:tabLst/>
                      </a:pPr>
                      <a:r>
                        <a:rPr lang="en-US" sz="3200" dirty="0">
                          <a:solidFill>
                            <a:srgbClr val="767677"/>
                          </a:solidFill>
                        </a:rPr>
                        <a:t>Free</a:t>
                      </a:r>
                      <a:br>
                        <a:rPr lang="en-US" sz="3200" dirty="0">
                          <a:solidFill>
                            <a:srgbClr val="767677"/>
                          </a:solidFill>
                        </a:rPr>
                      </a:br>
                      <a:r>
                        <a:rPr lang="en-US" sz="3200" dirty="0">
                          <a:solidFill>
                            <a:srgbClr val="767677"/>
                          </a:solidFill>
                        </a:rPr>
                        <a:t>https://</a:t>
                      </a:r>
                      <a:r>
                        <a:rPr lang="en-US" sz="3200" dirty="0" err="1">
                          <a:solidFill>
                            <a:srgbClr val="767677"/>
                          </a:solidFill>
                        </a:rPr>
                        <a:t>education.github.com</a:t>
                      </a:r>
                      <a:endParaRPr lang="en-US" sz="3200" dirty="0">
                        <a:solidFill>
                          <a:srgbClr val="767677"/>
                        </a:solidFill>
                      </a:endParaRPr>
                    </a:p>
                    <a:p>
                      <a:pPr marL="407988" indent="-407988">
                        <a:lnSpc>
                          <a:spcPct val="130000"/>
                        </a:lnSpc>
                        <a:buClr>
                          <a:schemeClr val="accent6"/>
                        </a:buClr>
                        <a:buFont typeface="+mj-lt"/>
                        <a:buAutoNum type="arabicPeriod"/>
                        <a:tabLst/>
                      </a:pPr>
                      <a:r>
                        <a:rPr lang="en-US" sz="3200" baseline="0" dirty="0">
                          <a:solidFill>
                            <a:srgbClr val="767677"/>
                          </a:solidFill>
                        </a:rPr>
                        <a:t>Desktop tools</a:t>
                      </a:r>
                    </a:p>
                    <a:p>
                      <a:pPr marL="407988" indent="-407988">
                        <a:lnSpc>
                          <a:spcPct val="130000"/>
                        </a:lnSpc>
                        <a:buClr>
                          <a:schemeClr val="accent6"/>
                        </a:buClr>
                        <a:buFont typeface="+mj-lt"/>
                        <a:buAutoNum type="arabicPeriod"/>
                        <a:tabLst/>
                      </a:pPr>
                      <a:r>
                        <a:rPr lang="en-US" sz="3200" baseline="0" dirty="0">
                          <a:solidFill>
                            <a:srgbClr val="767677"/>
                          </a:solidFill>
                        </a:rPr>
                        <a:t>Version control</a:t>
                      </a:r>
                    </a:p>
                    <a:p>
                      <a:pPr marL="407988" indent="-407988">
                        <a:lnSpc>
                          <a:spcPct val="130000"/>
                        </a:lnSpc>
                        <a:buClr>
                          <a:schemeClr val="accent6"/>
                        </a:buClr>
                        <a:buFont typeface="+mj-lt"/>
                        <a:buAutoNum type="arabicPeriod"/>
                        <a:tabLst/>
                      </a:pPr>
                      <a:r>
                        <a:rPr lang="en-US" sz="3200" baseline="0" dirty="0">
                          <a:solidFill>
                            <a:srgbClr val="767677"/>
                          </a:solidFill>
                        </a:rPr>
                        <a:t>Easy to update data sets</a:t>
                      </a:r>
                    </a:p>
                  </a:txBody>
                  <a:tcPr>
                    <a:noFill/>
                  </a:tcPr>
                </a:tc>
                <a:tc>
                  <a:txBody>
                    <a:bodyPr/>
                    <a:lstStyle/>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a:solidFill>
                            <a:srgbClr val="767677"/>
                          </a:solidFill>
                        </a:rPr>
                        <a:t>No data set search tools</a:t>
                      </a:r>
                    </a:p>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a:solidFill>
                            <a:srgbClr val="767677"/>
                          </a:solidFill>
                        </a:rPr>
                        <a:t>More training required for new users</a:t>
                      </a:r>
                    </a:p>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a:solidFill>
                            <a:srgbClr val="767677"/>
                          </a:solidFill>
                        </a:rPr>
                        <a:t>Difficult to organize</a:t>
                      </a:r>
                    </a:p>
                  </a:txBody>
                  <a:tcPr>
                    <a:noFill/>
                  </a:tcPr>
                </a:tc>
                <a:extLst>
                  <a:ext uri="{0D108BD9-81ED-4DB2-BD59-A6C34878D82A}">
                    <a16:rowId xmlns:a16="http://schemas.microsoft.com/office/drawing/2014/main" val="10001"/>
                  </a:ext>
                </a:extLst>
              </a:tr>
            </a:tbl>
          </a:graphicData>
        </a:graphic>
      </p:graphicFrame>
      <p:pic>
        <p:nvPicPr>
          <p:cNvPr id="3" name="Picture 2"/>
          <p:cNvPicPr>
            <a:picLocks noChangeAspect="1"/>
          </p:cNvPicPr>
          <p:nvPr/>
        </p:nvPicPr>
        <p:blipFill>
          <a:blip r:embed="rId3"/>
          <a:stretch>
            <a:fillRect/>
          </a:stretch>
        </p:blipFill>
        <p:spPr>
          <a:xfrm>
            <a:off x="3684250" y="294967"/>
            <a:ext cx="4775872" cy="1587978"/>
          </a:xfrm>
          <a:prstGeom prst="rect">
            <a:avLst/>
          </a:prstGeom>
        </p:spPr>
      </p:pic>
      <p:sp>
        <p:nvSpPr>
          <p:cNvPr id="5" name="Rectangle 4"/>
          <p:cNvSpPr/>
          <p:nvPr/>
        </p:nvSpPr>
        <p:spPr>
          <a:xfrm>
            <a:off x="5521333" y="1513613"/>
            <a:ext cx="2174570" cy="369332"/>
          </a:xfrm>
          <a:prstGeom prst="rect">
            <a:avLst/>
          </a:prstGeom>
        </p:spPr>
        <p:txBody>
          <a:bodyPr wrap="none">
            <a:spAutoFit/>
          </a:bodyPr>
          <a:lstStyle/>
          <a:p>
            <a:r>
              <a:rPr lang="en-US" dirty="0">
                <a:solidFill>
                  <a:srgbClr val="767677"/>
                </a:solidFill>
              </a:rPr>
              <a:t>https://</a:t>
            </a:r>
            <a:r>
              <a:rPr lang="en-US" dirty="0" err="1">
                <a:solidFill>
                  <a:srgbClr val="767677"/>
                </a:solidFill>
              </a:rPr>
              <a:t>github.com</a:t>
            </a:r>
            <a:endParaRPr lang="en-US" dirty="0">
              <a:solidFill>
                <a:srgbClr val="767677"/>
              </a:solidFill>
            </a:endParaRPr>
          </a:p>
        </p:txBody>
      </p:sp>
    </p:spTree>
    <p:extLst>
      <p:ext uri="{BB962C8B-B14F-4D97-AF65-F5344CB8AC3E}">
        <p14:creationId xmlns:p14="http://schemas.microsoft.com/office/powerpoint/2010/main" val="131059734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376573"/>
              </p:ext>
            </p:extLst>
          </p:nvPr>
        </p:nvGraphicFramePr>
        <p:xfrm>
          <a:off x="371474" y="2089423"/>
          <a:ext cx="11401424" cy="4410901"/>
        </p:xfrm>
        <a:graphic>
          <a:graphicData uri="http://schemas.openxmlformats.org/drawingml/2006/table">
            <a:tbl>
              <a:tblPr firstRow="1">
                <a:tableStyleId>{5C22544A-7EE6-4342-B048-85BDC9FD1C3A}</a:tableStyleId>
              </a:tblPr>
              <a:tblGrid>
                <a:gridCol w="6117815">
                  <a:extLst>
                    <a:ext uri="{9D8B030D-6E8A-4147-A177-3AD203B41FA5}">
                      <a16:colId xmlns:a16="http://schemas.microsoft.com/office/drawing/2014/main" val="20000"/>
                    </a:ext>
                  </a:extLst>
                </a:gridCol>
                <a:gridCol w="5283609">
                  <a:extLst>
                    <a:ext uri="{9D8B030D-6E8A-4147-A177-3AD203B41FA5}">
                      <a16:colId xmlns:a16="http://schemas.microsoft.com/office/drawing/2014/main" val="20001"/>
                    </a:ext>
                  </a:extLst>
                </a:gridCol>
              </a:tblGrid>
              <a:tr h="565286">
                <a:tc>
                  <a:txBody>
                    <a:bodyPr/>
                    <a:lstStyle/>
                    <a:p>
                      <a:pPr algn="ctr"/>
                      <a:r>
                        <a:rPr lang="en-US" sz="3200" dirty="0"/>
                        <a:t>Pros</a:t>
                      </a:r>
                    </a:p>
                  </a:txBody>
                  <a:tcPr/>
                </a:tc>
                <a:tc>
                  <a:txBody>
                    <a:bodyPr/>
                    <a:lstStyle/>
                    <a:p>
                      <a:pPr algn="ctr"/>
                      <a:r>
                        <a:rPr lang="en-US" sz="3200" dirty="0"/>
                        <a:t>Cons</a:t>
                      </a:r>
                    </a:p>
                  </a:txBody>
                  <a:tcPr/>
                </a:tc>
                <a:extLst>
                  <a:ext uri="{0D108BD9-81ED-4DB2-BD59-A6C34878D82A}">
                    <a16:rowId xmlns:a16="http://schemas.microsoft.com/office/drawing/2014/main" val="10000"/>
                  </a:ext>
                </a:extLst>
              </a:tr>
              <a:tr h="3689300">
                <a:tc>
                  <a:txBody>
                    <a:bodyPr/>
                    <a:lstStyle/>
                    <a:p>
                      <a:pPr marL="407988" indent="-407988">
                        <a:lnSpc>
                          <a:spcPct val="130000"/>
                        </a:lnSpc>
                        <a:buClr>
                          <a:schemeClr val="accent6"/>
                        </a:buClr>
                        <a:buFont typeface="+mj-lt"/>
                        <a:buAutoNum type="arabicPeriod"/>
                        <a:tabLst/>
                      </a:pPr>
                      <a:r>
                        <a:rPr lang="en-US" sz="3200" dirty="0">
                          <a:solidFill>
                            <a:srgbClr val="767677"/>
                          </a:solidFill>
                        </a:rPr>
                        <a:t>Open source</a:t>
                      </a:r>
                    </a:p>
                    <a:p>
                      <a:pPr marL="407988" indent="-407988">
                        <a:lnSpc>
                          <a:spcPct val="130000"/>
                        </a:lnSpc>
                        <a:buClr>
                          <a:schemeClr val="accent6"/>
                        </a:buClr>
                        <a:buFont typeface="+mj-lt"/>
                        <a:buAutoNum type="arabicPeriod"/>
                        <a:tabLst/>
                      </a:pPr>
                      <a:r>
                        <a:rPr lang="en-US" sz="3200" baseline="0" dirty="0">
                          <a:solidFill>
                            <a:srgbClr val="767677"/>
                          </a:solidFill>
                        </a:rPr>
                        <a:t>Searchable data sets</a:t>
                      </a:r>
                    </a:p>
                    <a:p>
                      <a:pPr marL="407988" indent="-407988">
                        <a:lnSpc>
                          <a:spcPct val="130000"/>
                        </a:lnSpc>
                        <a:buClr>
                          <a:schemeClr val="accent6"/>
                        </a:buClr>
                        <a:buFont typeface="+mj-lt"/>
                        <a:buAutoNum type="arabicPeriod"/>
                        <a:tabLst/>
                      </a:pPr>
                      <a:r>
                        <a:rPr lang="en-US" sz="3200" baseline="0" dirty="0">
                          <a:solidFill>
                            <a:srgbClr val="767677"/>
                          </a:solidFill>
                        </a:rPr>
                        <a:t>Rudimentary visualizations</a:t>
                      </a:r>
                    </a:p>
                    <a:p>
                      <a:pPr marL="407988" indent="-407988">
                        <a:lnSpc>
                          <a:spcPct val="130000"/>
                        </a:lnSpc>
                        <a:buClr>
                          <a:schemeClr val="accent6"/>
                        </a:buClr>
                        <a:buFont typeface="+mj-lt"/>
                        <a:buAutoNum type="arabicPeriod"/>
                        <a:tabLst/>
                      </a:pPr>
                      <a:r>
                        <a:rPr lang="en-US" sz="3200" baseline="0" dirty="0">
                          <a:solidFill>
                            <a:srgbClr val="767677"/>
                          </a:solidFill>
                        </a:rPr>
                        <a:t>Generated and customizable metadata per data set and/or per file</a:t>
                      </a:r>
                    </a:p>
                  </a:txBody>
                  <a:tcPr>
                    <a:noFill/>
                  </a:tcPr>
                </a:tc>
                <a:tc>
                  <a:txBody>
                    <a:bodyPr/>
                    <a:lstStyle/>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a:solidFill>
                            <a:srgbClr val="767677"/>
                          </a:solidFill>
                        </a:rPr>
                        <a:t>Need technical expertise to set up or pay someone to host</a:t>
                      </a:r>
                    </a:p>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a:solidFill>
                            <a:srgbClr val="767677"/>
                          </a:solidFill>
                        </a:rPr>
                        <a:t>No version control</a:t>
                      </a:r>
                    </a:p>
                    <a:p>
                      <a:pPr marL="457200" indent="-457200">
                        <a:lnSpc>
                          <a:spcPct val="130000"/>
                        </a:lnSpc>
                        <a:buFont typeface="+mj-lt"/>
                        <a:buAutoNum type="arabicPeriod"/>
                      </a:pPr>
                      <a:endParaRPr lang="en-US" sz="3200" dirty="0">
                        <a:solidFill>
                          <a:srgbClr val="767677"/>
                        </a:solidFill>
                      </a:endParaRPr>
                    </a:p>
                  </a:txBody>
                  <a:tcPr>
                    <a:noFill/>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3"/>
          <a:stretch>
            <a:fillRect/>
          </a:stretch>
        </p:blipFill>
        <p:spPr>
          <a:xfrm>
            <a:off x="5303925" y="133892"/>
            <a:ext cx="1536522" cy="1536522"/>
          </a:xfrm>
          <a:prstGeom prst="rect">
            <a:avLst/>
          </a:prstGeom>
        </p:spPr>
      </p:pic>
      <p:sp>
        <p:nvSpPr>
          <p:cNvPr id="7" name="Rectangle 6"/>
          <p:cNvSpPr/>
          <p:nvPr/>
        </p:nvSpPr>
        <p:spPr>
          <a:xfrm>
            <a:off x="5113558" y="1720091"/>
            <a:ext cx="1917256" cy="369332"/>
          </a:xfrm>
          <a:prstGeom prst="rect">
            <a:avLst/>
          </a:prstGeom>
        </p:spPr>
        <p:txBody>
          <a:bodyPr wrap="none">
            <a:spAutoFit/>
          </a:bodyPr>
          <a:lstStyle/>
          <a:p>
            <a:r>
              <a:rPr lang="en-US" dirty="0">
                <a:solidFill>
                  <a:srgbClr val="767677"/>
                </a:solidFill>
              </a:rPr>
              <a:t>https://</a:t>
            </a:r>
            <a:r>
              <a:rPr lang="en-US" dirty="0" err="1">
                <a:solidFill>
                  <a:srgbClr val="767677"/>
                </a:solidFill>
              </a:rPr>
              <a:t>ckan.org</a:t>
            </a:r>
            <a:endParaRPr lang="en-US" dirty="0">
              <a:solidFill>
                <a:srgbClr val="767677"/>
              </a:solidFill>
            </a:endParaRPr>
          </a:p>
        </p:txBody>
      </p:sp>
    </p:spTree>
    <p:extLst>
      <p:ext uri="{BB962C8B-B14F-4D97-AF65-F5344CB8AC3E}">
        <p14:creationId xmlns:p14="http://schemas.microsoft.com/office/powerpoint/2010/main" val="12037049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872" y="1475853"/>
            <a:ext cx="11748256" cy="3906295"/>
          </a:xfrm>
          <a:prstGeom prst="rect">
            <a:avLst/>
          </a:prstGeom>
        </p:spPr>
      </p:pic>
      <p:sp>
        <p:nvSpPr>
          <p:cNvPr id="3" name="Rectangle 2"/>
          <p:cNvSpPr/>
          <p:nvPr/>
        </p:nvSpPr>
        <p:spPr>
          <a:xfrm>
            <a:off x="4918364" y="4934636"/>
            <a:ext cx="6553200" cy="369332"/>
          </a:xfrm>
          <a:prstGeom prst="rect">
            <a:avLst/>
          </a:prstGeom>
        </p:spPr>
        <p:txBody>
          <a:bodyPr wrap="square">
            <a:spAutoFit/>
          </a:bodyPr>
          <a:lstStyle/>
          <a:p>
            <a:r>
              <a:rPr lang="en-US" dirty="0">
                <a:solidFill>
                  <a:srgbClr val="767677"/>
                </a:solidFill>
              </a:rPr>
              <a:t>https://</a:t>
            </a:r>
            <a:r>
              <a:rPr lang="en-US" dirty="0" err="1">
                <a:solidFill>
                  <a:srgbClr val="767677"/>
                </a:solidFill>
              </a:rPr>
              <a:t>github.com</a:t>
            </a:r>
            <a:r>
              <a:rPr lang="en-US" dirty="0">
                <a:solidFill>
                  <a:srgbClr val="767677"/>
                </a:solidFill>
              </a:rPr>
              <a:t>/HBLL-Collection-Development/data-sets</a:t>
            </a:r>
          </a:p>
        </p:txBody>
      </p:sp>
    </p:spTree>
    <p:extLst>
      <p:ext uri="{BB962C8B-B14F-4D97-AF65-F5344CB8AC3E}">
        <p14:creationId xmlns:p14="http://schemas.microsoft.com/office/powerpoint/2010/main" val="53491221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Tree>
    <p:extLst>
      <p:ext uri="{BB962C8B-B14F-4D97-AF65-F5344CB8AC3E}">
        <p14:creationId xmlns:p14="http://schemas.microsoft.com/office/powerpoint/2010/main" val="94001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1994819" y="2160370"/>
            <a:ext cx="2036618" cy="1080654"/>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ent-Up Arrow 5"/>
          <p:cNvSpPr/>
          <p:nvPr/>
        </p:nvSpPr>
        <p:spPr>
          <a:xfrm rot="5400000">
            <a:off x="1902847" y="2839085"/>
            <a:ext cx="987821" cy="803877"/>
          </a:xfrm>
          <a:prstGeom prst="bentUpArrow">
            <a:avLst>
              <a:gd name="adj1" fmla="val 25000"/>
              <a:gd name="adj2" fmla="val 24216"/>
              <a:gd name="adj3" fmla="val 25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86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1948323" y="2867186"/>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971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
        <p:nvSpPr>
          <p:cNvPr id="4" name="Donut 3"/>
          <p:cNvSpPr/>
          <p:nvPr/>
        </p:nvSpPr>
        <p:spPr>
          <a:xfrm>
            <a:off x="2149801" y="2526223"/>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Bent-Up Arrow 4"/>
          <p:cNvSpPr/>
          <p:nvPr/>
        </p:nvSpPr>
        <p:spPr>
          <a:xfrm rot="5400000">
            <a:off x="1420830" y="3643590"/>
            <a:ext cx="2261817" cy="803877"/>
          </a:xfrm>
          <a:prstGeom prst="bentUpArrow">
            <a:avLst>
              <a:gd name="adj1" fmla="val 25000"/>
              <a:gd name="adj2" fmla="val 24216"/>
              <a:gd name="adj3" fmla="val 25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p:nvSpPr>
        <p:spPr>
          <a:xfrm>
            <a:off x="2149800" y="2765977"/>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1455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1"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BC1D-1A39-6841-90B5-4EC74B7574F4}"/>
              </a:ext>
            </a:extLst>
          </p:cNvPr>
          <p:cNvPicPr>
            <a:picLocks noChangeAspect="1"/>
          </p:cNvPicPr>
          <p:nvPr/>
        </p:nvPicPr>
        <p:blipFill>
          <a:blip r:embed="rId3"/>
          <a:stretch>
            <a:fillRect/>
          </a:stretch>
        </p:blipFill>
        <p:spPr>
          <a:xfrm>
            <a:off x="-870337" y="-314793"/>
            <a:ext cx="13297183" cy="8095582"/>
          </a:xfrm>
          <a:prstGeom prst="rect">
            <a:avLst/>
          </a:prstGeom>
        </p:spPr>
      </p:pic>
      <p:sp>
        <p:nvSpPr>
          <p:cNvPr id="4" name="Rectangle 3">
            <a:extLst>
              <a:ext uri="{FF2B5EF4-FFF2-40B4-BE49-F238E27FC236}">
                <a16:creationId xmlns:a16="http://schemas.microsoft.com/office/drawing/2014/main" id="{3CC664EB-6824-B343-86A4-63662C7354FE}"/>
              </a:ext>
            </a:extLst>
          </p:cNvPr>
          <p:cNvSpPr/>
          <p:nvPr/>
        </p:nvSpPr>
        <p:spPr>
          <a:xfrm>
            <a:off x="593034" y="0"/>
            <a:ext cx="6879127" cy="584775"/>
          </a:xfrm>
          <a:prstGeom prst="rect">
            <a:avLst/>
          </a:prstGeom>
        </p:spPr>
        <p:txBody>
          <a:bodyPr vert="horz" wrap="none">
            <a:spAutoFit/>
          </a:bodyPr>
          <a:lstStyle/>
          <a:p>
            <a:r>
              <a:rPr lang="en-US" sz="1600" b="1" dirty="0">
                <a:solidFill>
                  <a:schemeClr val="tx1">
                    <a:lumMod val="50000"/>
                    <a:lumOff val="50000"/>
                  </a:schemeClr>
                </a:solidFill>
                <a:latin typeface="Rockwell" panose="02060603020205020403" pitchFamily="18" charset="77"/>
                <a:ea typeface="Roboto" panose="02000000000000000000" pitchFamily="2" charset="0"/>
                <a:cs typeface="Roboto" panose="02000000000000000000" pitchFamily="2" charset="0"/>
              </a:rPr>
              <a:t>David Rumsey Historical Map Collection: https://</a:t>
            </a:r>
            <a:r>
              <a:rPr lang="en-US" sz="1600" b="1" dirty="0" err="1">
                <a:solidFill>
                  <a:schemeClr val="tx1">
                    <a:lumMod val="50000"/>
                    <a:lumOff val="50000"/>
                  </a:schemeClr>
                </a:solidFill>
                <a:latin typeface="Rockwell" panose="02060603020205020403" pitchFamily="18" charset="77"/>
                <a:ea typeface="Roboto" panose="02000000000000000000" pitchFamily="2" charset="0"/>
                <a:cs typeface="Roboto" panose="02000000000000000000" pitchFamily="2" charset="0"/>
              </a:rPr>
              <a:t>goo.gl</a:t>
            </a:r>
            <a:r>
              <a:rPr lang="en-US" sz="1600" b="1" dirty="0">
                <a:solidFill>
                  <a:schemeClr val="tx1">
                    <a:lumMod val="50000"/>
                    <a:lumOff val="50000"/>
                  </a:schemeClr>
                </a:solidFill>
                <a:latin typeface="Rockwell" panose="02060603020205020403" pitchFamily="18" charset="77"/>
                <a:ea typeface="Roboto" panose="02000000000000000000" pitchFamily="2" charset="0"/>
                <a:cs typeface="Roboto" panose="02000000000000000000" pitchFamily="2" charset="0"/>
              </a:rPr>
              <a:t>/</a:t>
            </a:r>
            <a:r>
              <a:rPr lang="en-US" sz="1600" b="1" dirty="0" err="1">
                <a:solidFill>
                  <a:schemeClr val="tx1">
                    <a:lumMod val="50000"/>
                    <a:lumOff val="50000"/>
                  </a:schemeClr>
                </a:solidFill>
                <a:latin typeface="Rockwell" panose="02060603020205020403" pitchFamily="18" charset="77"/>
                <a:ea typeface="Roboto" panose="02000000000000000000" pitchFamily="2" charset="0"/>
                <a:cs typeface="Roboto" panose="02000000000000000000" pitchFamily="2" charset="0"/>
              </a:rPr>
              <a:t>cMdAHW</a:t>
            </a:r>
            <a:endParaRPr lang="en-US" sz="1600" b="1" dirty="0">
              <a:solidFill>
                <a:schemeClr val="tx1">
                  <a:lumMod val="50000"/>
                  <a:lumOff val="50000"/>
                </a:schemeClr>
              </a:solidFill>
              <a:latin typeface="Rockwell" panose="02060603020205020403" pitchFamily="18" charset="77"/>
              <a:ea typeface="Roboto" panose="02000000000000000000" pitchFamily="2" charset="0"/>
              <a:cs typeface="Roboto" panose="02000000000000000000" pitchFamily="2" charset="0"/>
            </a:endParaRPr>
          </a:p>
          <a:p>
            <a:endParaRPr lang="en-US" sz="1600" b="1" dirty="0">
              <a:solidFill>
                <a:schemeClr val="tx1">
                  <a:lumMod val="50000"/>
                  <a:lumOff val="50000"/>
                </a:schemeClr>
              </a:solidFill>
              <a:latin typeface="Rockwell" panose="02060603020205020403" pitchFamily="18" charset="77"/>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4689254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Tree>
    <p:extLst>
      <p:ext uri="{BB962C8B-B14F-4D97-AF65-F5344CB8AC3E}">
        <p14:creationId xmlns:p14="http://schemas.microsoft.com/office/powerpoint/2010/main" val="1828617059"/>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
        <p:nvSpPr>
          <p:cNvPr id="4" name="Donut 3"/>
          <p:cNvSpPr/>
          <p:nvPr/>
        </p:nvSpPr>
        <p:spPr>
          <a:xfrm>
            <a:off x="2486803" y="3429000"/>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1969639"/>
      </p:ext>
    </p:extLst>
  </p:cSld>
  <p:clrMapOvr>
    <a:masterClrMapping/>
  </p:clrMapOvr>
  <p:transition spd="med">
    <p:pull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
        <p:nvSpPr>
          <p:cNvPr id="3" name="Donut 2"/>
          <p:cNvSpPr/>
          <p:nvPr/>
        </p:nvSpPr>
        <p:spPr>
          <a:xfrm>
            <a:off x="7262003" y="2652207"/>
            <a:ext cx="937117"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8958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1994819" y="2160370"/>
            <a:ext cx="2036618" cy="1080654"/>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ent-Up Arrow 5"/>
          <p:cNvSpPr/>
          <p:nvPr/>
        </p:nvSpPr>
        <p:spPr>
          <a:xfrm rot="5400000">
            <a:off x="1902847" y="2839085"/>
            <a:ext cx="987821" cy="803877"/>
          </a:xfrm>
          <a:prstGeom prst="bentUpArrow">
            <a:avLst>
              <a:gd name="adj1" fmla="val 25000"/>
              <a:gd name="adj2" fmla="val 24216"/>
              <a:gd name="adj3" fmla="val 25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082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08500" y="1841500"/>
            <a:ext cx="3175000" cy="3175000"/>
          </a:xfrm>
          <a:prstGeom prst="rect">
            <a:avLst/>
          </a:prstGeom>
        </p:spPr>
      </p:pic>
      <p:sp>
        <p:nvSpPr>
          <p:cNvPr id="3" name="Rectangle 2"/>
          <p:cNvSpPr/>
          <p:nvPr/>
        </p:nvSpPr>
        <p:spPr>
          <a:xfrm>
            <a:off x="4412975" y="5627315"/>
            <a:ext cx="3366050" cy="369332"/>
          </a:xfrm>
          <a:prstGeom prst="rect">
            <a:avLst/>
          </a:prstGeom>
        </p:spPr>
        <p:txBody>
          <a:bodyPr wrap="none">
            <a:spAutoFit/>
          </a:bodyPr>
          <a:lstStyle/>
          <a:p>
            <a:r>
              <a:rPr lang="en-US" dirty="0">
                <a:solidFill>
                  <a:srgbClr val="767677"/>
                </a:solidFill>
              </a:rPr>
              <a:t>http://</a:t>
            </a:r>
            <a:r>
              <a:rPr lang="en-US" dirty="0" err="1">
                <a:solidFill>
                  <a:srgbClr val="767677"/>
                </a:solidFill>
              </a:rPr>
              <a:t>data.jaredhowland.com</a:t>
            </a:r>
            <a:endParaRPr lang="en-US" dirty="0">
              <a:solidFill>
                <a:srgbClr val="767677"/>
              </a:solidFill>
            </a:endParaRPr>
          </a:p>
        </p:txBody>
      </p:sp>
    </p:spTree>
    <p:extLst>
      <p:ext uri="{BB962C8B-B14F-4D97-AF65-F5344CB8AC3E}">
        <p14:creationId xmlns:p14="http://schemas.microsoft.com/office/powerpoint/2010/main" val="903000742"/>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4915042" y="540546"/>
            <a:ext cx="2542397"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4794222" y="5405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09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5505422" y="5405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30164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6186142" y="55070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25839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4814542" y="5405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96056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4143982" y="4096545"/>
            <a:ext cx="1901218" cy="65833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159152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9000" y="0"/>
            <a:ext cx="10396728" cy="6858000"/>
          </a:xfrm>
          <a:prstGeom prst="rect">
            <a:avLst/>
          </a:prstGeom>
        </p:spPr>
      </p:pic>
      <p:sp>
        <p:nvSpPr>
          <p:cNvPr id="5" name="TextBox 4"/>
          <p:cNvSpPr txBox="1"/>
          <p:nvPr/>
        </p:nvSpPr>
        <p:spPr>
          <a:xfrm>
            <a:off x="889000" y="6513017"/>
            <a:ext cx="6015365" cy="369332"/>
          </a:xfrm>
          <a:prstGeom prst="rect">
            <a:avLst/>
          </a:prstGeom>
          <a:noFill/>
        </p:spPr>
        <p:txBody>
          <a:bodyPr vert="horz" wrap="none" rtlCol="0">
            <a:spAutoFit/>
          </a:bodyPr>
          <a:lstStyle/>
          <a:p>
            <a:r>
              <a:rPr lang="en-US" dirty="0">
                <a:solidFill>
                  <a:schemeClr val="bg1"/>
                </a:solidFill>
              </a:rPr>
              <a:t>* Not the actual military archive: https://</a:t>
            </a:r>
            <a:r>
              <a:rPr lang="en-US" dirty="0" err="1">
                <a:solidFill>
                  <a:schemeClr val="bg1"/>
                </a:solidFill>
              </a:rPr>
              <a:t>goo.gl</a:t>
            </a:r>
            <a:r>
              <a:rPr lang="en-US" dirty="0">
                <a:solidFill>
                  <a:schemeClr val="bg1"/>
                </a:solidFill>
              </a:rPr>
              <a:t>/</a:t>
            </a:r>
            <a:r>
              <a:rPr lang="en-US" dirty="0" err="1">
                <a:solidFill>
                  <a:schemeClr val="bg1"/>
                </a:solidFill>
              </a:rPr>
              <a:t>EqUhSc</a:t>
            </a:r>
            <a:endParaRPr lang="en-US" dirty="0">
              <a:solidFill>
                <a:schemeClr val="bg1"/>
              </a:solidFill>
            </a:endParaRPr>
          </a:p>
        </p:txBody>
      </p:sp>
    </p:spTree>
    <p:extLst>
      <p:ext uri="{BB962C8B-B14F-4D97-AF65-F5344CB8AC3E}">
        <p14:creationId xmlns:p14="http://schemas.microsoft.com/office/powerpoint/2010/main" val="1675832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Tree>
    <p:extLst>
      <p:ext uri="{BB962C8B-B14F-4D97-AF65-F5344CB8AC3E}">
        <p14:creationId xmlns:p14="http://schemas.microsoft.com/office/powerpoint/2010/main" val="1026718812"/>
      </p:ext>
    </p:extLst>
  </p:cSld>
  <p:clrMapOvr>
    <a:masterClrMapping/>
  </p:clrMapOvr>
  <p:transition spd="slow">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4103342" y="3019585"/>
            <a:ext cx="1738658" cy="61769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373771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8086062" y="32837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9177742"/>
      </p:ext>
    </p:extLst>
  </p:cSld>
  <p:clrMapOvr>
    <a:masterClrMapping/>
  </p:clrMapOvr>
  <p:transition spd="slow">
    <p:push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7487920" y="3141505"/>
            <a:ext cx="2621280" cy="157273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76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3078480" y="3903505"/>
            <a:ext cx="1016923"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43476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7964142" y="3378200"/>
            <a:ext cx="1738658" cy="61769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2691102" y="1800385"/>
            <a:ext cx="6767858" cy="61769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6814215" y="3995895"/>
            <a:ext cx="3053685" cy="2862105"/>
          </a:xfrm>
          <a:prstGeom prst="donut">
            <a:avLst>
              <a:gd name="adj" fmla="val 991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08917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4372EE-0536-EE4E-9EB3-6415CB5F1D55}"/>
              </a:ext>
            </a:extLst>
          </p:cNvPr>
          <p:cNvPicPr>
            <a:picLocks noChangeAspect="1"/>
          </p:cNvPicPr>
          <p:nvPr/>
        </p:nvPicPr>
        <p:blipFill>
          <a:blip r:embed="rId3"/>
          <a:stretch>
            <a:fillRect/>
          </a:stretch>
        </p:blipFill>
        <p:spPr>
          <a:xfrm>
            <a:off x="616226" y="361398"/>
            <a:ext cx="10972800" cy="5772150"/>
          </a:xfrm>
          <a:prstGeom prst="rect">
            <a:avLst/>
          </a:prstGeom>
        </p:spPr>
      </p:pic>
    </p:spTree>
    <p:extLst>
      <p:ext uri="{BB962C8B-B14F-4D97-AF65-F5344CB8AC3E}">
        <p14:creationId xmlns:p14="http://schemas.microsoft.com/office/powerpoint/2010/main" val="1119433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54E8-D32E-CD45-87CE-1D622A962C0E}"/>
              </a:ext>
            </a:extLst>
          </p:cNvPr>
          <p:cNvSpPr>
            <a:spLocks noGrp="1"/>
          </p:cNvSpPr>
          <p:nvPr>
            <p:ph type="title"/>
          </p:nvPr>
        </p:nvSpPr>
        <p:spPr/>
        <p:txBody>
          <a:bodyPr>
            <a:normAutofit fontScale="90000"/>
          </a:bodyPr>
          <a:lstStyle/>
          <a:p>
            <a:r>
              <a:rPr lang="en-US" dirty="0"/>
              <a:t>Steps for Implementing a Simple MDM System</a:t>
            </a:r>
          </a:p>
        </p:txBody>
      </p:sp>
      <p:sp>
        <p:nvSpPr>
          <p:cNvPr id="3" name="Content Placeholder 2">
            <a:extLst>
              <a:ext uri="{FF2B5EF4-FFF2-40B4-BE49-F238E27FC236}">
                <a16:creationId xmlns:a16="http://schemas.microsoft.com/office/drawing/2014/main" id="{357457FF-A39F-8C44-98FA-EB27A2C2228C}"/>
              </a:ext>
            </a:extLst>
          </p:cNvPr>
          <p:cNvSpPr>
            <a:spLocks noGrp="1"/>
          </p:cNvSpPr>
          <p:nvPr>
            <p:ph idx="1"/>
          </p:nvPr>
        </p:nvSpPr>
        <p:spPr/>
        <p:txBody>
          <a:bodyPr>
            <a:noAutofit/>
          </a:bodyPr>
          <a:lstStyle/>
          <a:p>
            <a:pPr marL="342900" indent="-342900">
              <a:buFont typeface="+mj-lt"/>
              <a:buAutoNum type="arabicPeriod"/>
            </a:pPr>
            <a:r>
              <a:rPr lang="en-US" sz="2800" dirty="0"/>
              <a:t>Identify, or help others recognize, the need for data management</a:t>
            </a:r>
          </a:p>
          <a:p>
            <a:pPr marL="342900" indent="-342900">
              <a:buFont typeface="+mj-lt"/>
              <a:buAutoNum type="arabicPeriod"/>
            </a:pPr>
            <a:r>
              <a:rPr lang="en-US" sz="2800" dirty="0"/>
              <a:t>Conduct a data inventory</a:t>
            </a:r>
          </a:p>
          <a:p>
            <a:pPr marL="342900" indent="-342900">
              <a:buFont typeface="+mj-lt"/>
              <a:buAutoNum type="arabicPeriod"/>
            </a:pPr>
            <a:r>
              <a:rPr lang="en-US" sz="2800" dirty="0"/>
              <a:t>Find a system that works for you</a:t>
            </a:r>
          </a:p>
          <a:p>
            <a:pPr marL="342900" indent="-342900">
              <a:buFont typeface="+mj-lt"/>
              <a:buAutoNum type="arabicPeriod"/>
            </a:pPr>
            <a:r>
              <a:rPr lang="en-US" sz="2800" dirty="0"/>
              <a:t>Document how you will use the system</a:t>
            </a:r>
          </a:p>
          <a:p>
            <a:pPr marL="342900" indent="-342900">
              <a:buFont typeface="+mj-lt"/>
              <a:buAutoNum type="arabicPeriod"/>
            </a:pPr>
            <a:r>
              <a:rPr lang="en-US" sz="2800" dirty="0"/>
              <a:t>Train others on how the system will work</a:t>
            </a:r>
          </a:p>
          <a:p>
            <a:pPr marL="342900" indent="-342900">
              <a:buFont typeface="+mj-lt"/>
              <a:buAutoNum type="arabicPeriod"/>
            </a:pPr>
            <a:endParaRPr lang="en-US" sz="2800" dirty="0"/>
          </a:p>
        </p:txBody>
      </p:sp>
    </p:spTree>
    <p:extLst>
      <p:ext uri="{BB962C8B-B14F-4D97-AF65-F5344CB8AC3E}">
        <p14:creationId xmlns:p14="http://schemas.microsoft.com/office/powerpoint/2010/main" val="4800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54A8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587367-9D27-8F4F-97C4-E4B3D04F6A8B}"/>
              </a:ext>
            </a:extLst>
          </p:cNvPr>
          <p:cNvPicPr>
            <a:picLocks noChangeAspect="1"/>
          </p:cNvPicPr>
          <p:nvPr/>
        </p:nvPicPr>
        <p:blipFill>
          <a:blip r:embed="rId3"/>
          <a:stretch>
            <a:fillRect/>
          </a:stretch>
        </p:blipFill>
        <p:spPr>
          <a:xfrm>
            <a:off x="2667000" y="0"/>
            <a:ext cx="6858000" cy="6858000"/>
          </a:xfrm>
          <a:prstGeom prst="rect">
            <a:avLst/>
          </a:prstGeom>
        </p:spPr>
      </p:pic>
    </p:spTree>
    <p:extLst>
      <p:ext uri="{BB962C8B-B14F-4D97-AF65-F5344CB8AC3E}">
        <p14:creationId xmlns:p14="http://schemas.microsoft.com/office/powerpoint/2010/main" val="2236510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050710-D818-BF4E-B385-17FA21338373}"/>
              </a:ext>
            </a:extLst>
          </p:cNvPr>
          <p:cNvPicPr>
            <a:picLocks noChangeAspect="1"/>
          </p:cNvPicPr>
          <p:nvPr/>
        </p:nvPicPr>
        <p:blipFill>
          <a:blip r:embed="rId3"/>
          <a:stretch>
            <a:fillRect/>
          </a:stretch>
        </p:blipFill>
        <p:spPr>
          <a:xfrm>
            <a:off x="764498" y="0"/>
            <a:ext cx="10807908" cy="7225176"/>
          </a:xfrm>
          <a:prstGeom prst="rect">
            <a:avLst/>
          </a:prstGeom>
        </p:spPr>
      </p:pic>
      <p:sp>
        <p:nvSpPr>
          <p:cNvPr id="3" name="Rectangle 2">
            <a:extLst>
              <a:ext uri="{FF2B5EF4-FFF2-40B4-BE49-F238E27FC236}">
                <a16:creationId xmlns:a16="http://schemas.microsoft.com/office/drawing/2014/main" id="{98BE060C-B221-0F42-BDD7-34E42154289D}"/>
              </a:ext>
            </a:extLst>
          </p:cNvPr>
          <p:cNvSpPr/>
          <p:nvPr/>
        </p:nvSpPr>
        <p:spPr>
          <a:xfrm>
            <a:off x="8922177" y="6363284"/>
            <a:ext cx="2650229" cy="369332"/>
          </a:xfrm>
          <a:prstGeom prst="rect">
            <a:avLst/>
          </a:prstGeom>
        </p:spPr>
        <p:txBody>
          <a:bodyPr vert="horz" wrap="square">
            <a:spAutoFit/>
          </a:bodyPr>
          <a:lstStyle/>
          <a:p>
            <a:r>
              <a:rPr lang="en-US" dirty="0">
                <a:solidFill>
                  <a:schemeClr val="bg1"/>
                </a:solidFill>
              </a:rPr>
              <a:t>https://</a:t>
            </a:r>
            <a:r>
              <a:rPr lang="en-US" dirty="0" err="1">
                <a:solidFill>
                  <a:schemeClr val="bg1"/>
                </a:solidFill>
              </a:rPr>
              <a:t>goo.gl</a:t>
            </a:r>
            <a:r>
              <a:rPr lang="en-US" dirty="0">
                <a:solidFill>
                  <a:schemeClr val="bg1"/>
                </a:solidFill>
              </a:rPr>
              <a:t>/Cgz8CK</a:t>
            </a:r>
          </a:p>
        </p:txBody>
      </p:sp>
    </p:spTree>
    <p:extLst>
      <p:ext uri="{BB962C8B-B14F-4D97-AF65-F5344CB8AC3E}">
        <p14:creationId xmlns:p14="http://schemas.microsoft.com/office/powerpoint/2010/main" val="3690889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a:solidFill>
                  <a:schemeClr val="bg1"/>
                </a:solidFill>
              </a:rPr>
              <a:t>British Museum Image AN470664001</a:t>
            </a:r>
          </a:p>
        </p:txBody>
      </p:sp>
    </p:spTree>
    <p:extLst>
      <p:ext uri="{BB962C8B-B14F-4D97-AF65-F5344CB8AC3E}">
        <p14:creationId xmlns:p14="http://schemas.microsoft.com/office/powerpoint/2010/main" val="214545386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a:solidFill>
                  <a:schemeClr val="bg1"/>
                </a:solidFill>
              </a:rPr>
              <a:t>British Museum Image AN470664001</a:t>
            </a:r>
          </a:p>
        </p:txBody>
      </p:sp>
    </p:spTree>
    <p:extLst>
      <p:ext uri="{BB962C8B-B14F-4D97-AF65-F5344CB8AC3E}">
        <p14:creationId xmlns:p14="http://schemas.microsoft.com/office/powerpoint/2010/main" val="3265581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68300"/>
            <a:ext cx="7620000" cy="6108192"/>
          </a:xfrm>
          <a:prstGeom prst="rect">
            <a:avLst/>
          </a:prstGeom>
        </p:spPr>
      </p:pic>
      <p:sp>
        <p:nvSpPr>
          <p:cNvPr id="5" name="Rectangle 4">
            <a:extLst>
              <a:ext uri="{FF2B5EF4-FFF2-40B4-BE49-F238E27FC236}">
                <a16:creationId xmlns:a16="http://schemas.microsoft.com/office/drawing/2014/main" id="{EE95AB6C-08E7-A840-99FF-06506CC1EF96}"/>
              </a:ext>
            </a:extLst>
          </p:cNvPr>
          <p:cNvSpPr/>
          <p:nvPr/>
        </p:nvSpPr>
        <p:spPr>
          <a:xfrm>
            <a:off x="4067239" y="6489409"/>
            <a:ext cx="4057521" cy="369332"/>
          </a:xfrm>
          <a:prstGeom prst="rect">
            <a:avLst/>
          </a:prstGeom>
        </p:spPr>
        <p:txBody>
          <a:bodyPr wrap="none">
            <a:spAutoFit/>
          </a:bodyPr>
          <a:lstStyle/>
          <a:p>
            <a:r>
              <a:rPr lang="en-US" dirty="0">
                <a:solidFill>
                  <a:schemeClr val="bg1"/>
                </a:solidFill>
              </a:rPr>
              <a:t>British Museum Image AN378334001</a:t>
            </a:r>
          </a:p>
        </p:txBody>
      </p:sp>
    </p:spTree>
    <p:extLst>
      <p:ext uri="{BB962C8B-B14F-4D97-AF65-F5344CB8AC3E}">
        <p14:creationId xmlns:p14="http://schemas.microsoft.com/office/powerpoint/2010/main" val="1368975460"/>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a:solidFill>
                  <a:schemeClr val="bg1"/>
                </a:solidFill>
              </a:rPr>
              <a:t>British Museum Image AN470664001</a:t>
            </a:r>
          </a:p>
        </p:txBody>
      </p:sp>
      <p:sp>
        <p:nvSpPr>
          <p:cNvPr id="3" name="Oval 2"/>
          <p:cNvSpPr/>
          <p:nvPr/>
        </p:nvSpPr>
        <p:spPr>
          <a:xfrm>
            <a:off x="265176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76300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8577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2290</TotalTime>
  <Words>2606</Words>
  <Application>Microsoft Macintosh PowerPoint</Application>
  <PresentationFormat>Widescreen</PresentationFormat>
  <Paragraphs>397</Paragraphs>
  <Slides>48</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Calibri Light</vt:lpstr>
      <vt:lpstr>Courier New</vt:lpstr>
      <vt:lpstr>Inconsolata</vt:lpstr>
      <vt:lpstr>Roboto</vt:lpstr>
      <vt:lpstr>Rockwell</vt:lpstr>
      <vt:lpstr>Wingdings</vt:lpstr>
      <vt:lpstr>Atlas</vt:lpstr>
      <vt:lpstr>Small Data Management: Master Data for Better Collection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and Small Data</vt:lpstr>
      <vt:lpstr>Data Problems</vt:lpstr>
      <vt:lpstr>PowerPoint Presentation</vt:lpstr>
      <vt:lpstr>PowerPoint Presentation</vt:lpstr>
      <vt:lpstr>PowerPoint Presentation</vt:lpstr>
      <vt:lpstr>Data Problems</vt:lpstr>
      <vt:lpstr>Data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Steps for Implementing a Simple MDM System</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Data Management</dc:title>
  <dc:creator>Jared Howland</dc:creator>
  <cp:lastModifiedBy>Jared Howland</cp:lastModifiedBy>
  <cp:revision>176</cp:revision>
  <dcterms:created xsi:type="dcterms:W3CDTF">2017-10-09T14:50:57Z</dcterms:created>
  <dcterms:modified xsi:type="dcterms:W3CDTF">2018-03-06T22:10:05Z</dcterms:modified>
</cp:coreProperties>
</file>