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9" r:id="rId1"/>
  </p:sldMasterIdLst>
  <p:notesMasterIdLst>
    <p:notesMasterId r:id="rId40"/>
  </p:notesMasterIdLst>
  <p:sldIdLst>
    <p:sldId id="256" r:id="rId2"/>
    <p:sldId id="264" r:id="rId3"/>
    <p:sldId id="263" r:id="rId4"/>
    <p:sldId id="266" r:id="rId5"/>
    <p:sldId id="268" r:id="rId6"/>
    <p:sldId id="267" r:id="rId7"/>
    <p:sldId id="265" r:id="rId8"/>
    <p:sldId id="269" r:id="rId9"/>
    <p:sldId id="270" r:id="rId10"/>
    <p:sldId id="260" r:id="rId11"/>
    <p:sldId id="261" r:id="rId12"/>
    <p:sldId id="262" r:id="rId13"/>
    <p:sldId id="271" r:id="rId14"/>
    <p:sldId id="272" r:id="rId15"/>
    <p:sldId id="274" r:id="rId16"/>
    <p:sldId id="275" r:id="rId17"/>
    <p:sldId id="300" r:id="rId18"/>
    <p:sldId id="276" r:id="rId19"/>
    <p:sldId id="284" r:id="rId20"/>
    <p:sldId id="285" r:id="rId21"/>
    <p:sldId id="277" r:id="rId22"/>
    <p:sldId id="281" r:id="rId23"/>
    <p:sldId id="292" r:id="rId24"/>
    <p:sldId id="286" r:id="rId25"/>
    <p:sldId id="305" r:id="rId26"/>
    <p:sldId id="301" r:id="rId27"/>
    <p:sldId id="287" r:id="rId28"/>
    <p:sldId id="288" r:id="rId29"/>
    <p:sldId id="289" r:id="rId30"/>
    <p:sldId id="290" r:id="rId31"/>
    <p:sldId id="302" r:id="rId32"/>
    <p:sldId id="291" r:id="rId33"/>
    <p:sldId id="297" r:id="rId34"/>
    <p:sldId id="303" r:id="rId35"/>
    <p:sldId id="294" r:id="rId36"/>
    <p:sldId id="295" r:id="rId37"/>
    <p:sldId id="296" r:id="rId38"/>
    <p:sldId id="304"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677"/>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0"/>
    <p:restoredTop sz="72390"/>
  </p:normalViewPr>
  <p:slideViewPr>
    <p:cSldViewPr snapToGrid="0" snapToObjects="1">
      <p:cViewPr>
        <p:scale>
          <a:sx n="100" d="100"/>
          <a:sy n="100" d="100"/>
        </p:scale>
        <p:origin x="-672"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B62266-CBBD-694C-B406-A39A6D1CBBB5}" type="datetimeFigureOut">
              <a:rPr lang="en-US" smtClean="0"/>
              <a:t>10/16/17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2AB21-64F9-8445-BF85-F440221B3157}" type="slidenum">
              <a:rPr lang="en-US" smtClean="0"/>
              <a:t>‹#›</a:t>
            </a:fld>
            <a:endParaRPr lang="en-US"/>
          </a:p>
        </p:txBody>
      </p:sp>
    </p:spTree>
    <p:extLst>
      <p:ext uri="{BB962C8B-B14F-4D97-AF65-F5344CB8AC3E}">
        <p14:creationId xmlns:p14="http://schemas.microsoft.com/office/powerpoint/2010/main" val="46587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Good morning! Thank you all for being here. I’m Jared Howland—the collection development</a:t>
            </a:r>
            <a:r>
              <a:rPr lang="en-US" baseline="0" dirty="0" smtClean="0"/>
              <a:t> coordinator at BYU.</a:t>
            </a:r>
            <a:br>
              <a:rPr lang="en-US" baseline="0" dirty="0" smtClean="0"/>
            </a:br>
            <a:endParaRPr lang="en-US" baseline="0" dirty="0" smtClean="0"/>
          </a:p>
          <a:p>
            <a:pPr marL="171450" indent="-171450">
              <a:buFont typeface="Arial" charset="0"/>
              <a:buChar char="•"/>
            </a:pPr>
            <a:r>
              <a:rPr lang="en-US" baseline="0" dirty="0" smtClean="0"/>
              <a:t>I want to start today by talking about a little ancient Roman history. Because what good presentation about data doesn’t start off with a good history lesson?</a:t>
            </a:r>
            <a:r>
              <a:rPr lang="en-US" dirty="0" smtClean="0"/>
              <a:t/>
            </a:r>
            <a:br>
              <a:rPr lang="en-US" dirty="0" smtClean="0"/>
            </a:br>
            <a:endParaRPr lang="en-US" dirty="0" smtClean="0"/>
          </a:p>
          <a:p>
            <a:pPr marL="171450" indent="-171450">
              <a:buFont typeface="Arial" charset="0"/>
              <a:buChar char="•"/>
            </a:pPr>
            <a:r>
              <a:rPr lang="en-US" dirty="0" smtClean="0"/>
              <a:t>So,</a:t>
            </a:r>
            <a:r>
              <a:rPr lang="en-US" baseline="0" dirty="0" smtClean="0"/>
              <a:t> in ancient Rome, you were not automatically granted legal citizenship when Rome took over your country</a:t>
            </a:r>
            <a:br>
              <a:rPr lang="en-US" baseline="0" dirty="0" smtClean="0"/>
            </a:br>
            <a:endParaRPr lang="en-US" baseline="0" dirty="0" smtClean="0"/>
          </a:p>
          <a:p>
            <a:pPr marL="171450" indent="-171450">
              <a:buFont typeface="Arial" charset="0"/>
              <a:buChar char="•"/>
            </a:pPr>
            <a:r>
              <a:rPr lang="en-US" baseline="0" dirty="0" smtClean="0"/>
              <a:t>B</a:t>
            </a:r>
            <a:r>
              <a:rPr lang="en-US" dirty="0" smtClean="0"/>
              <a:t>efore 212</a:t>
            </a:r>
            <a:r>
              <a:rPr lang="en-US" baseline="0" dirty="0" smtClean="0"/>
              <a:t> AD, the primary way for imperial subjects to gain citizenship was to enlist in the Roman Army and serve for a minimum of 25 years</a:t>
            </a:r>
          </a:p>
        </p:txBody>
      </p:sp>
      <p:sp>
        <p:nvSpPr>
          <p:cNvPr id="4" name="Slide Number Placeholder 3"/>
          <p:cNvSpPr>
            <a:spLocks noGrp="1"/>
          </p:cNvSpPr>
          <p:nvPr>
            <p:ph type="sldNum" sz="quarter" idx="10"/>
          </p:nvPr>
        </p:nvSpPr>
        <p:spPr/>
        <p:txBody>
          <a:bodyPr/>
          <a:lstStyle/>
          <a:p>
            <a:fld id="{AAF2AB21-64F9-8445-BF85-F440221B3157}" type="slidenum">
              <a:rPr lang="en-US" smtClean="0"/>
              <a:t>1</a:t>
            </a:fld>
            <a:endParaRPr lang="en-US"/>
          </a:p>
        </p:txBody>
      </p:sp>
    </p:spTree>
    <p:extLst>
      <p:ext uri="{BB962C8B-B14F-4D97-AF65-F5344CB8AC3E}">
        <p14:creationId xmlns:p14="http://schemas.microsoft.com/office/powerpoint/2010/main" val="1709095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Big Data Definition: </a:t>
            </a:r>
            <a:r>
              <a:rPr lang="en-US" sz="1200" dirty="0" smtClean="0"/>
              <a:t>data sets that are so large or complex that traditional data processing application software is inadequate to deal with them</a:t>
            </a:r>
            <a:br>
              <a:rPr lang="en-US" sz="1200" dirty="0" smtClean="0"/>
            </a:br>
            <a:endParaRPr lang="en-US" sz="1200" dirty="0" smtClean="0"/>
          </a:p>
          <a:p>
            <a:pPr marL="0" indent="0">
              <a:buFont typeface="Arial" charset="0"/>
              <a:buNone/>
            </a:pPr>
            <a:r>
              <a:rPr lang="en-US" sz="1200" dirty="0" smtClean="0"/>
              <a:t>{CLICK}</a:t>
            </a:r>
          </a:p>
          <a:p>
            <a:pPr marL="171450" indent="-171450">
              <a:buFont typeface="Arial" charset="0"/>
              <a:buChar char="•"/>
            </a:pP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t>Small Data Definition: data that is small enough for human </a:t>
            </a:r>
            <a:r>
              <a:rPr lang="en-US" sz="1200" dirty="0" smtClean="0"/>
              <a:t>comprehension. You don’t need algorithms</a:t>
            </a:r>
            <a:r>
              <a:rPr lang="en-US" sz="1200" baseline="0" dirty="0" smtClean="0"/>
              <a:t> or machine learning to understand what the data is telling you.</a:t>
            </a:r>
            <a:endParaRPr lang="en-US" sz="1200" baseline="30000" dirty="0" smtClean="0"/>
          </a:p>
          <a:p>
            <a:pPr marL="171450" indent="-171450">
              <a:buFont typeface="Arial" charset="0"/>
              <a:buChar char="•"/>
            </a:pPr>
            <a:endParaRPr lang="en-US" dirty="0" smtClean="0"/>
          </a:p>
          <a:p>
            <a:pPr marL="171450" indent="-171450">
              <a:buFont typeface="Arial" charset="0"/>
              <a:buChar char="•"/>
            </a:pPr>
            <a:r>
              <a:rPr lang="en-US" dirty="0" smtClean="0"/>
              <a:t>But</a:t>
            </a:r>
            <a:r>
              <a:rPr lang="en-US" baseline="0" dirty="0" smtClean="0"/>
              <a:t> r</a:t>
            </a:r>
            <a:r>
              <a:rPr lang="en-US" dirty="0" smtClean="0"/>
              <a:t>egardless</a:t>
            </a:r>
            <a:r>
              <a:rPr lang="en-US" baseline="0" dirty="0" smtClean="0"/>
              <a:t> </a:t>
            </a:r>
            <a:r>
              <a:rPr lang="en-US" baseline="0" dirty="0" smtClean="0"/>
              <a:t>of what you call it, big or small, all data have the same problems when you attempt to tame them</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10</a:t>
            </a:fld>
            <a:endParaRPr lang="en-US"/>
          </a:p>
        </p:txBody>
      </p:sp>
    </p:spTree>
    <p:extLst>
      <p:ext uri="{BB962C8B-B14F-4D97-AF65-F5344CB8AC3E}">
        <p14:creationId xmlns:p14="http://schemas.microsoft.com/office/powerpoint/2010/main" val="158468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Here are just</a:t>
            </a:r>
            <a:r>
              <a:rPr lang="en-US" baseline="0" dirty="0" smtClean="0"/>
              <a:t> a few examples of vexing data-related problems</a:t>
            </a:r>
            <a:br>
              <a:rPr lang="en-US" baseline="0" dirty="0" smtClean="0"/>
            </a:br>
            <a:endParaRPr lang="en-US" baseline="0" dirty="0" smtClean="0"/>
          </a:p>
          <a:p>
            <a:pPr marL="171450" indent="-171450">
              <a:buFont typeface="Arial" charset="0"/>
              <a:buChar char="•"/>
            </a:pPr>
            <a:r>
              <a:rPr lang="en-US" baseline="0" dirty="0" smtClean="0"/>
              <a:t>So to give you some concrete examples of these problems, here </a:t>
            </a:r>
            <a:r>
              <a:rPr lang="en-US" baseline="0" dirty="0" smtClean="0"/>
              <a:t>are a few rhetorical </a:t>
            </a:r>
            <a:r>
              <a:rPr lang="en-US" baseline="0" dirty="0" smtClean="0"/>
              <a:t>questions to </a:t>
            </a:r>
            <a:r>
              <a:rPr lang="en-US" baseline="0" dirty="0" smtClean="0"/>
              <a:t>help you decide if you have </a:t>
            </a:r>
            <a:r>
              <a:rPr lang="en-US" baseline="0" dirty="0" smtClean="0"/>
              <a:t>ever encountered a </a:t>
            </a:r>
            <a:r>
              <a:rPr lang="en-US" baseline="0" dirty="0" smtClean="0"/>
              <a:t>data management problem:</a:t>
            </a:r>
          </a:p>
          <a:p>
            <a:pPr marL="0" indent="0">
              <a:buFont typeface="Arial" charset="0"/>
              <a:buNone/>
            </a:pPr>
            <a:endParaRPr lang="en-US" baseline="0" dirty="0" smtClean="0"/>
          </a:p>
          <a:p>
            <a:pPr marL="228600" indent="-228600">
              <a:buFont typeface="+mj-lt"/>
              <a:buAutoNum type="arabicPeriod"/>
            </a:pPr>
            <a:r>
              <a:rPr lang="en-US" baseline="0" dirty="0" smtClean="0"/>
              <a:t>Have you ever had to wait for a colleague to get back from vacation to get data or numbers from them to finish a report you were working on?</a:t>
            </a:r>
            <a:br>
              <a:rPr lang="en-US" baseline="0" dirty="0" smtClean="0"/>
            </a:br>
            <a:endParaRPr lang="en-US" baseline="0" dirty="0" smtClean="0"/>
          </a:p>
          <a:p>
            <a:pPr marL="228600" indent="-228600">
              <a:buFont typeface="+mj-lt"/>
              <a:buAutoNum type="arabicPeriod"/>
            </a:pPr>
            <a:r>
              <a:rPr lang="en-US" baseline="0" dirty="0" smtClean="0"/>
              <a:t>Or similarly, have you ever had to contact a colleague for a data set that would be very useful if it were made available to everyone working in the library?</a:t>
            </a:r>
            <a:br>
              <a:rPr lang="en-US" baseline="0" dirty="0" smtClean="0"/>
            </a:br>
            <a:endParaRPr lang="en-US" baseline="0" dirty="0" smtClean="0"/>
          </a:p>
          <a:p>
            <a:pPr marL="228600" indent="-228600">
              <a:buFont typeface="+mj-lt"/>
              <a:buAutoNum type="arabicPeriod"/>
            </a:pPr>
            <a:r>
              <a:rPr lang="en-US" baseline="0" dirty="0" smtClean="0"/>
              <a:t>Have you ever carefully compiled a report for your administration and then, a year later, not be able to recreate the same numbers when they needed an updated data set?</a:t>
            </a:r>
            <a:br>
              <a:rPr lang="en-US" baseline="0" dirty="0" smtClean="0"/>
            </a:br>
            <a:endParaRPr lang="en-US" baseline="0" dirty="0" smtClean="0"/>
          </a:p>
          <a:p>
            <a:pPr marL="228600" indent="-228600">
              <a:buFont typeface="+mj-lt"/>
              <a:buAutoNum type="arabicPeriod"/>
            </a:pPr>
            <a:r>
              <a:rPr lang="en-US" baseline="0" dirty="0" smtClean="0"/>
              <a:t>Have you ever found a great data set to help you evaluate your collections and then not remember where you found it, or from whom you requested it?</a:t>
            </a:r>
            <a:br>
              <a:rPr lang="en-US" baseline="0" dirty="0" smtClean="0"/>
            </a:br>
            <a:endParaRPr lang="en-US" baseline="0" dirty="0" smtClean="0"/>
          </a:p>
          <a:p>
            <a:pPr marL="228600" indent="-228600">
              <a:buFont typeface="+mj-lt"/>
              <a:buAutoNum type="arabicPeriod"/>
            </a:pPr>
            <a:r>
              <a:rPr lang="en-US" baseline="0" dirty="0" smtClean="0"/>
              <a:t>Have you ever run a report and then gotten wildly different data the next time you run the </a:t>
            </a:r>
            <a:r>
              <a:rPr lang="en-US" i="1" baseline="0" dirty="0" smtClean="0"/>
              <a:t>exact</a:t>
            </a:r>
            <a:r>
              <a:rPr lang="en-US" baseline="0" dirty="0" smtClean="0"/>
              <a:t> same report?</a:t>
            </a:r>
            <a:br>
              <a:rPr lang="en-US" baseline="0" dirty="0" smtClean="0"/>
            </a:br>
            <a:endParaRPr lang="en-US" baseline="0" dirty="0" smtClean="0"/>
          </a:p>
          <a:p>
            <a:pPr marL="228600" indent="-228600">
              <a:buFont typeface="+mj-lt"/>
              <a:buAutoNum type="arabicPeriod"/>
            </a:pPr>
            <a:r>
              <a:rPr lang="en-US" baseline="0" dirty="0" smtClean="0"/>
              <a:t>Have you or a colleague ever lost important data when a single hard drive failed?</a:t>
            </a:r>
          </a:p>
          <a:p>
            <a:pPr marL="228600" indent="-228600">
              <a:buFont typeface="+mj-lt"/>
              <a:buAutoNum type="arabicPeriod"/>
            </a:pPr>
            <a:endParaRPr lang="en-US" baseline="0" dirty="0" smtClean="0"/>
          </a:p>
          <a:p>
            <a:pPr marL="0" indent="0">
              <a:buFont typeface="+mj-lt"/>
              <a:buNone/>
            </a:pPr>
            <a:r>
              <a:rPr lang="en-US" baseline="0" dirty="0" smtClean="0"/>
              <a:t>If you answered yes to any of those questions then you have </a:t>
            </a:r>
            <a:r>
              <a:rPr lang="en-US" baseline="0" dirty="0" smtClean="0"/>
              <a:t>encountered a </a:t>
            </a:r>
            <a:r>
              <a:rPr lang="en-US" baseline="0" dirty="0" smtClean="0"/>
              <a:t>data management problem. These may have been rhetorical questions, but they </a:t>
            </a:r>
            <a:r>
              <a:rPr lang="en-US" baseline="0" dirty="0" smtClean="0"/>
              <a:t>certainly are not </a:t>
            </a:r>
            <a:r>
              <a:rPr lang="en-US" baseline="0" dirty="0" smtClean="0"/>
              <a:t>hypothetical. I have encountered each of these, among many others.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11</a:t>
            </a:fld>
            <a:endParaRPr lang="en-US"/>
          </a:p>
        </p:txBody>
      </p:sp>
    </p:spTree>
    <p:extLst>
      <p:ext uri="{BB962C8B-B14F-4D97-AF65-F5344CB8AC3E}">
        <p14:creationId xmlns:p14="http://schemas.microsoft.com/office/powerpoint/2010/main" val="890075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t>
            </a:r>
            <a:r>
              <a:rPr lang="en-US" baseline="0" dirty="0" smtClean="0"/>
              <a:t>we </a:t>
            </a:r>
            <a:r>
              <a:rPr lang="en-US" baseline="0" dirty="0" smtClean="0"/>
              <a:t>finally realized these were recurring problems, we </a:t>
            </a:r>
            <a:r>
              <a:rPr lang="en-US" baseline="0" dirty="0" smtClean="0"/>
              <a:t>investigated ways </a:t>
            </a:r>
            <a:r>
              <a:rPr lang="en-US" baseline="0" dirty="0" smtClean="0"/>
              <a:t>to solve the immediate and pressing problems we had with data management (highlighted here in orange).</a:t>
            </a:r>
          </a:p>
          <a:p>
            <a:endParaRPr lang="en-US" baseline="0" dirty="0" smtClean="0"/>
          </a:p>
          <a:p>
            <a:r>
              <a:rPr lang="en-US" baseline="0" dirty="0" smtClean="0"/>
              <a:t>We quickly learned that there </a:t>
            </a:r>
            <a:r>
              <a:rPr lang="en-US" baseline="0" dirty="0" smtClean="0"/>
              <a:t>are </a:t>
            </a:r>
            <a:r>
              <a:rPr lang="en-US" i="1" baseline="0" dirty="0" smtClean="0"/>
              <a:t>a lot</a:t>
            </a:r>
            <a:r>
              <a:rPr lang="en-US" baseline="0" dirty="0" smtClean="0"/>
              <a:t> of commercial solutions aimed at large corporations or built for really complex data. Those tools were far too much for what we needed. </a:t>
            </a:r>
            <a:r>
              <a:rPr lang="en-US" baseline="0" dirty="0" smtClean="0"/>
              <a:t>In fact, our </a:t>
            </a:r>
            <a:r>
              <a:rPr lang="en-US" baseline="0" dirty="0" smtClean="0"/>
              <a:t>university has </a:t>
            </a:r>
            <a:r>
              <a:rPr lang="en-US" baseline="0" dirty="0" smtClean="0"/>
              <a:t>several tools </a:t>
            </a:r>
            <a:r>
              <a:rPr lang="en-US" baseline="0" dirty="0" smtClean="0"/>
              <a:t>that would meet some of our needs, but they are not readily accessible to us, and, more importantly, fail to address all of the problematic scenarios I just presented.</a:t>
            </a:r>
          </a:p>
          <a:p>
            <a:endParaRPr lang="en-US" baseline="0" dirty="0" smtClean="0"/>
          </a:p>
          <a:p>
            <a:r>
              <a:rPr lang="en-US" baseline="0" dirty="0" smtClean="0"/>
              <a:t>Most tools we found tried to manage the full data management cycle which is not something we were interested in </a:t>
            </a:r>
            <a:r>
              <a:rPr lang="en-US" baseline="0" dirty="0" smtClean="0"/>
              <a:t>pursuing. At least, not </a:t>
            </a:r>
            <a:r>
              <a:rPr lang="en-US" baseline="0" dirty="0" smtClean="0"/>
              <a:t>yet. We thought if we could just get a handle on a few of our data management problems we would be doing ok. With that </a:t>
            </a:r>
            <a:r>
              <a:rPr lang="en-US" baseline="0" dirty="0" smtClean="0"/>
              <a:t>background and contextual information out of the way, </a:t>
            </a:r>
            <a:r>
              <a:rPr lang="en-US" baseline="0" dirty="0" smtClean="0"/>
              <a:t>it will be important for us to know some data management terminology before </a:t>
            </a:r>
            <a:r>
              <a:rPr lang="en-US" baseline="0" dirty="0" smtClean="0"/>
              <a:t>getting much </a:t>
            </a:r>
            <a:r>
              <a:rPr lang="en-US" baseline="0" dirty="0" smtClean="0"/>
              <a:t>further into this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AAF2AB21-64F9-8445-BF85-F440221B3157}" type="slidenum">
              <a:rPr lang="en-US" smtClean="0"/>
              <a:t>12</a:t>
            </a:fld>
            <a:endParaRPr lang="en-US"/>
          </a:p>
        </p:txBody>
      </p:sp>
    </p:spTree>
    <p:extLst>
      <p:ext uri="{BB962C8B-B14F-4D97-AF65-F5344CB8AC3E}">
        <p14:creationId xmlns:p14="http://schemas.microsoft.com/office/powerpoint/2010/main" val="878237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Data</a:t>
            </a:r>
            <a:r>
              <a:rPr lang="en-US" baseline="0" dirty="0" smtClean="0"/>
              <a:t> management is a broad field with a lot of components associated with it</a:t>
            </a:r>
            <a:br>
              <a:rPr lang="en-US" baseline="0" dirty="0" smtClean="0"/>
            </a:br>
            <a:endParaRPr lang="en-US" baseline="0" dirty="0" smtClean="0"/>
          </a:p>
          <a:p>
            <a:pPr marL="171450" indent="-171450">
              <a:buFont typeface="Arial" charset="0"/>
              <a:buChar char="•"/>
            </a:pPr>
            <a:r>
              <a:rPr lang="en-US" baseline="0" dirty="0" smtClean="0"/>
              <a:t>This table outlines just a few of them as defined by the Data Management Association’s “Data Management Body of Knowledge” Framework</a:t>
            </a:r>
          </a:p>
          <a:p>
            <a:pPr marL="171450" indent="-171450">
              <a:buFont typeface="Arial" charset="0"/>
              <a:buChar char="•"/>
            </a:pPr>
            <a:endParaRPr lang="en-US" baseline="0" dirty="0" smtClean="0"/>
          </a:p>
          <a:p>
            <a:pPr marL="0" indent="0">
              <a:buFont typeface="Arial" charset="0"/>
              <a:buNone/>
            </a:pPr>
            <a:r>
              <a:rPr lang="en-US" baseline="0" dirty="0" smtClean="0"/>
              <a:t>{CLICK}</a:t>
            </a:r>
            <a:br>
              <a:rPr lang="en-US" baseline="0" dirty="0" smtClean="0"/>
            </a:br>
            <a:endParaRPr lang="en-US" baseline="0" dirty="0" smtClean="0"/>
          </a:p>
          <a:p>
            <a:pPr marL="171450" indent="-171450">
              <a:buFont typeface="Arial" charset="0"/>
              <a:buChar char="•"/>
            </a:pPr>
            <a:r>
              <a:rPr lang="en-US" baseline="0" dirty="0" smtClean="0"/>
              <a:t>Master Data Management, or MDM, is one small component of the larger data management landscape.</a:t>
            </a:r>
            <a:br>
              <a:rPr lang="en-US" baseline="0" dirty="0" smtClean="0"/>
            </a:br>
            <a:endParaRPr lang="en-US" baseline="0" dirty="0" smtClean="0"/>
          </a:p>
          <a:p>
            <a:pPr marL="171450" indent="-171450">
              <a:buFont typeface="Arial" charset="0"/>
              <a:buChar char="•"/>
            </a:pPr>
            <a:r>
              <a:rPr lang="en-US" baseline="0" dirty="0" smtClean="0"/>
              <a:t>MDM: </a:t>
            </a:r>
            <a:r>
              <a:rPr lang="en-US" sz="1200" baseline="0" dirty="0" smtClean="0"/>
              <a:t>c</a:t>
            </a:r>
            <a:r>
              <a:rPr lang="en-US" sz="1200" dirty="0" smtClean="0"/>
              <a:t>omprises the processes, governance, policies, standards, and tools that consistently define and manage the critical data of an organization to provide a single point of reference</a:t>
            </a:r>
            <a:br>
              <a:rPr lang="en-US" sz="1200" dirty="0" smtClean="0"/>
            </a:br>
            <a:endParaRPr lang="en-US" baseline="0" dirty="0" smtClean="0"/>
          </a:p>
          <a:p>
            <a:pPr marL="171450" indent="-171450">
              <a:buFont typeface="Arial" charset="0"/>
              <a:buChar char="•"/>
            </a:pPr>
            <a:r>
              <a:rPr lang="en-US" baseline="0" dirty="0" smtClean="0"/>
              <a:t>After learning about MDM, we felt that if we could just manage that portion of data management, we would be in a far better position to effectively evaluate and analyze our </a:t>
            </a:r>
            <a:r>
              <a:rPr lang="en-US" baseline="0" dirty="0" smtClean="0"/>
              <a:t>collections</a:t>
            </a:r>
          </a:p>
          <a:p>
            <a:pPr marL="171450" indent="-171450">
              <a:buFont typeface="Arial" charset="0"/>
              <a:buChar cha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While analyzing</a:t>
            </a:r>
            <a:r>
              <a:rPr lang="en-US" baseline="0" dirty="0" smtClean="0"/>
              <a:t> the available tools, we found two that we thought might be most useful for our needs</a:t>
            </a:r>
          </a:p>
        </p:txBody>
      </p:sp>
      <p:sp>
        <p:nvSpPr>
          <p:cNvPr id="4" name="Slide Number Placeholder 3"/>
          <p:cNvSpPr>
            <a:spLocks noGrp="1"/>
          </p:cNvSpPr>
          <p:nvPr>
            <p:ph type="sldNum" sz="quarter" idx="10"/>
          </p:nvPr>
        </p:nvSpPr>
        <p:spPr/>
        <p:txBody>
          <a:bodyPr/>
          <a:lstStyle/>
          <a:p>
            <a:fld id="{AAF2AB21-64F9-8445-BF85-F440221B3157}" type="slidenum">
              <a:rPr lang="en-US" smtClean="0"/>
              <a:t>13</a:t>
            </a:fld>
            <a:endParaRPr lang="en-US"/>
          </a:p>
        </p:txBody>
      </p:sp>
    </p:spTree>
    <p:extLst>
      <p:ext uri="{BB962C8B-B14F-4D97-AF65-F5344CB8AC3E}">
        <p14:creationId xmlns:p14="http://schemas.microsoft.com/office/powerpoint/2010/main" val="104631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smtClean="0"/>
              <a:t>first is GitHub, which many of you have probably heard of. It is a web-based tool built on a system called </a:t>
            </a:r>
            <a:r>
              <a:rPr lang="en-US" baseline="0" dirty="0" err="1" smtClean="0"/>
              <a:t>git</a:t>
            </a:r>
            <a:r>
              <a:rPr lang="en-US" baseline="0" dirty="0" smtClean="0"/>
              <a:t> which is a file version control system</a:t>
            </a:r>
          </a:p>
          <a:p>
            <a:endParaRPr lang="en-US" baseline="0" dirty="0" smtClean="0"/>
          </a:p>
          <a:p>
            <a:r>
              <a:rPr lang="en-US" baseline="0" dirty="0" smtClean="0"/>
              <a:t>In short, it lets you track changes to documents over time and revert back to previous versions if you made a mistake or just need to see what things looked like in the past.</a:t>
            </a:r>
          </a:p>
          <a:p>
            <a:endParaRPr lang="en-US" baseline="0" dirty="0" smtClean="0"/>
          </a:p>
          <a:p>
            <a:r>
              <a:rPr lang="en-US" baseline="0" dirty="0" smtClean="0"/>
              <a:t>It allows you to work on files without worrying you are going to mess something up and not be able to recover from it.</a:t>
            </a:r>
          </a:p>
          <a:p>
            <a:endParaRPr lang="en-US" baseline="0" dirty="0" smtClean="0"/>
          </a:p>
          <a:p>
            <a:r>
              <a:rPr lang="en-US" baseline="0" dirty="0" smtClean="0"/>
              <a:t>{CLICK}</a:t>
            </a:r>
          </a:p>
          <a:p>
            <a:endParaRPr lang="en-US" baseline="0" dirty="0" smtClean="0"/>
          </a:p>
          <a:p>
            <a:r>
              <a:rPr lang="en-US" baseline="0" dirty="0" smtClean="0"/>
              <a:t>The second tool we found is from the “Comprehensive Knowledge Archive Network,” or CKAN, and is open-source, web-based software for managing, storing, and distributing data. If you are familiar with </a:t>
            </a:r>
            <a:r>
              <a:rPr lang="en-US" baseline="0" dirty="0" err="1" smtClean="0"/>
              <a:t>data.gov</a:t>
            </a:r>
            <a:r>
              <a:rPr lang="en-US" baseline="0" dirty="0" smtClean="0"/>
              <a:t>, it uses CKAN for all of its datasets.</a:t>
            </a:r>
          </a:p>
          <a:p>
            <a:endParaRPr lang="en-US" baseline="0" dirty="0" smtClean="0"/>
          </a:p>
          <a:p>
            <a:r>
              <a:rPr lang="en-US" baseline="0" dirty="0" smtClean="0"/>
              <a:t>There are pros and cons of each depending on your use case, budget, and technical expertise.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14</a:t>
            </a:fld>
            <a:endParaRPr lang="en-US"/>
          </a:p>
        </p:txBody>
      </p:sp>
    </p:spTree>
    <p:extLst>
      <p:ext uri="{BB962C8B-B14F-4D97-AF65-F5344CB8AC3E}">
        <p14:creationId xmlns:p14="http://schemas.microsoft.com/office/powerpoint/2010/main" val="695790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features:</a:t>
            </a:r>
          </a:p>
          <a:p>
            <a:endParaRPr lang="en-US" dirty="0" smtClean="0"/>
          </a:p>
          <a:p>
            <a:pPr marL="228600" indent="-228600">
              <a:buFont typeface="+mj-lt"/>
              <a:buAutoNum type="arabicPeriod"/>
            </a:pPr>
            <a:r>
              <a:rPr lang="en-US" dirty="0" smtClean="0"/>
              <a:t>There are both public </a:t>
            </a:r>
            <a:r>
              <a:rPr lang="en-US" dirty="0" smtClean="0"/>
              <a:t>and </a:t>
            </a:r>
            <a:r>
              <a:rPr lang="en-US" dirty="0" smtClean="0"/>
              <a:t>private data </a:t>
            </a:r>
            <a:r>
              <a:rPr lang="en-US" dirty="0" smtClean="0"/>
              <a:t>repositories</a:t>
            </a:r>
            <a:br>
              <a:rPr lang="en-US" dirty="0" smtClean="0"/>
            </a:br>
            <a:endParaRPr lang="en-US" dirty="0" smtClean="0"/>
          </a:p>
          <a:p>
            <a:pPr marL="228600" indent="-228600">
              <a:buFont typeface="+mj-lt"/>
              <a:buAutoNum type="arabicPeriod"/>
            </a:pPr>
            <a:r>
              <a:rPr lang="en-US" dirty="0" smtClean="0"/>
              <a:t>Fine-grained</a:t>
            </a:r>
            <a:r>
              <a:rPr lang="en-US" baseline="0" dirty="0" smtClean="0"/>
              <a:t> </a:t>
            </a:r>
            <a:r>
              <a:rPr lang="en-US" baseline="0" dirty="0" smtClean="0"/>
              <a:t>controls for who can </a:t>
            </a:r>
            <a:r>
              <a:rPr lang="en-US" baseline="0" dirty="0" smtClean="0"/>
              <a:t>and cannot read and write </a:t>
            </a:r>
            <a:r>
              <a:rPr lang="en-US" baseline="0" dirty="0" smtClean="0"/>
              <a:t>to the data </a:t>
            </a:r>
            <a:r>
              <a:rPr lang="en-US" baseline="0" dirty="0" smtClean="0"/>
              <a:t>repository are available</a:t>
            </a:r>
            <a:r>
              <a:rPr lang="en-US" baseline="0" dirty="0" smtClean="0"/>
              <a:t/>
            </a:r>
            <a:br>
              <a:rPr lang="en-US" baseline="0" dirty="0" smtClean="0"/>
            </a:br>
            <a:endParaRPr lang="en-US" baseline="0" dirty="0" smtClean="0"/>
          </a:p>
          <a:p>
            <a:pPr marL="228600" indent="-228600">
              <a:buFont typeface="+mj-lt"/>
              <a:buAutoNum type="arabicPeriod"/>
            </a:pPr>
            <a:r>
              <a:rPr lang="en-US" baseline="0" dirty="0" smtClean="0"/>
              <a:t>You can add </a:t>
            </a:r>
            <a:r>
              <a:rPr lang="en-US" baseline="0" dirty="0" smtClean="0"/>
              <a:t>comments and documentation to data sets and </a:t>
            </a:r>
            <a:r>
              <a:rPr lang="en-US" baseline="0" dirty="0" smtClean="0"/>
              <a:t>even to specific data points</a:t>
            </a:r>
            <a:r>
              <a:rPr lang="en-US" baseline="0" dirty="0" smtClean="0"/>
              <a:t/>
            </a:r>
            <a:br>
              <a:rPr lang="en-US" baseline="0" dirty="0" smtClean="0"/>
            </a:br>
            <a:endParaRPr lang="en-US" baseline="0" dirty="0" smtClean="0"/>
          </a:p>
          <a:p>
            <a:pPr marL="228600" indent="-228600">
              <a:buFont typeface="+mj-lt"/>
              <a:buAutoNum type="arabicPeriod"/>
            </a:pPr>
            <a:r>
              <a:rPr lang="en-US" baseline="0" dirty="0" smtClean="0"/>
              <a:t>There is a built-in troubleshooting </a:t>
            </a:r>
            <a:r>
              <a:rPr lang="en-US" baseline="0" dirty="0" smtClean="0"/>
              <a:t>ticket </a:t>
            </a:r>
            <a:r>
              <a:rPr lang="en-US" baseline="0" dirty="0" smtClean="0"/>
              <a:t>system</a:t>
            </a:r>
            <a:r>
              <a:rPr lang="en-US" baseline="0" dirty="0" smtClean="0"/>
              <a:t/>
            </a:r>
            <a:br>
              <a:rPr lang="en-US" baseline="0" dirty="0" smtClean="0"/>
            </a:br>
            <a:endParaRPr lang="en-US" baseline="0" dirty="0" smtClean="0"/>
          </a:p>
          <a:p>
            <a:pPr marL="228600" indent="-228600">
              <a:buFont typeface="+mj-lt"/>
              <a:buAutoNum type="arabicPeriod"/>
            </a:pPr>
            <a:r>
              <a:rPr lang="en-US" baseline="0" dirty="0" smtClean="0"/>
              <a:t>You can create different, parallel, versions of the same data set depending on the audience and how the data was analyzed</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AAF2AB21-64F9-8445-BF85-F440221B3157}" type="slidenum">
              <a:rPr lang="en-US" smtClean="0"/>
              <a:t>15</a:t>
            </a:fld>
            <a:endParaRPr lang="en-US"/>
          </a:p>
        </p:txBody>
      </p:sp>
    </p:spTree>
    <p:extLst>
      <p:ext uri="{BB962C8B-B14F-4D97-AF65-F5344CB8AC3E}">
        <p14:creationId xmlns:p14="http://schemas.microsoft.com/office/powerpoint/2010/main" val="1151277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features:</a:t>
            </a:r>
          </a:p>
          <a:p>
            <a:endParaRPr lang="en-US" dirty="0" smtClean="0"/>
          </a:p>
          <a:p>
            <a:pPr marL="228600" indent="-228600">
              <a:buFont typeface="+mj-lt"/>
              <a:buAutoNum type="arabicPeriod"/>
            </a:pPr>
            <a:r>
              <a:rPr lang="en-US" dirty="0" smtClean="0"/>
              <a:t>There are both public and private data repositories</a:t>
            </a:r>
            <a:br>
              <a:rPr lang="en-US" dirty="0" smtClean="0"/>
            </a:br>
            <a:endParaRPr lang="en-US" dirty="0" smtClean="0"/>
          </a:p>
          <a:p>
            <a:pPr marL="228600" indent="-228600">
              <a:buFont typeface="+mj-lt"/>
              <a:buAutoNum type="arabicPeriod"/>
            </a:pPr>
            <a:r>
              <a:rPr lang="en-US" dirty="0" smtClean="0"/>
              <a:t>You can tag</a:t>
            </a:r>
            <a:r>
              <a:rPr lang="en-US" dirty="0" smtClean="0"/>
              <a:t>,</a:t>
            </a:r>
            <a:r>
              <a:rPr lang="en-US" baseline="0" dirty="0" smtClean="0"/>
              <a:t> group, and place data into organizations</a:t>
            </a:r>
            <a:br>
              <a:rPr lang="en-US" baseline="0" dirty="0" smtClean="0"/>
            </a:br>
            <a:endParaRPr lang="en-US" baseline="0" dirty="0" smtClean="0"/>
          </a:p>
          <a:p>
            <a:pPr marL="228600" indent="-228600">
              <a:buFont typeface="+mj-lt"/>
              <a:buAutoNum type="arabicPeriod"/>
            </a:pPr>
            <a:r>
              <a:rPr lang="en-US" baseline="0" dirty="0" smtClean="0"/>
              <a:t>Faceted </a:t>
            </a:r>
            <a:r>
              <a:rPr lang="en-US" baseline="0" dirty="0" smtClean="0"/>
              <a:t>searching is available for the entire data repository</a:t>
            </a:r>
            <a:r>
              <a:rPr lang="en-US" baseline="0" dirty="0" smtClean="0"/>
              <a:t/>
            </a:r>
            <a:br>
              <a:rPr lang="en-US" baseline="0" dirty="0" smtClean="0"/>
            </a:br>
            <a:endParaRPr lang="en-US" baseline="0" dirty="0" smtClean="0"/>
          </a:p>
          <a:p>
            <a:pPr marL="228600" indent="-228600">
              <a:buFont typeface="+mj-lt"/>
              <a:buAutoNum type="arabicPeriod"/>
            </a:pPr>
            <a:r>
              <a:rPr lang="en-US" baseline="0" dirty="0" smtClean="0"/>
              <a:t>CKAN </a:t>
            </a:r>
            <a:r>
              <a:rPr lang="en-US" baseline="0" dirty="0" smtClean="0"/>
              <a:t>has an accessible and understandable user interface</a:t>
            </a:r>
          </a:p>
          <a:p>
            <a:pPr marL="228600" indent="-228600">
              <a:buFont typeface="+mj-lt"/>
              <a:buAutoNum type="arabicPeriod"/>
            </a:pPr>
            <a:endParaRPr lang="en-US" baseline="0" dirty="0" smtClean="0"/>
          </a:p>
          <a:p>
            <a:pPr marL="228600" indent="-228600">
              <a:buFont typeface="+mj-lt"/>
              <a:buAutoNum type="arabicPeriod"/>
            </a:pPr>
            <a:r>
              <a:rPr lang="en-US" baseline="0" dirty="0" smtClean="0"/>
              <a:t>Extensions </a:t>
            </a:r>
            <a:r>
              <a:rPr lang="en-US" baseline="0" dirty="0" smtClean="0"/>
              <a:t>are available to </a:t>
            </a:r>
            <a:r>
              <a:rPr lang="en-US" baseline="0" dirty="0" smtClean="0"/>
              <a:t>greatly expand the default capabilities of the </a:t>
            </a:r>
            <a:r>
              <a:rPr lang="en-US" baseline="0" dirty="0" smtClean="0"/>
              <a:t>system, and if you have the technical expertise, you can build your own to meet a specific need</a:t>
            </a:r>
            <a:endParaRPr lang="en-US" baseline="0" dirty="0" smtClean="0"/>
          </a:p>
        </p:txBody>
      </p:sp>
      <p:sp>
        <p:nvSpPr>
          <p:cNvPr id="4" name="Slide Number Placeholder 3"/>
          <p:cNvSpPr>
            <a:spLocks noGrp="1"/>
          </p:cNvSpPr>
          <p:nvPr>
            <p:ph type="sldNum" sz="quarter" idx="10"/>
          </p:nvPr>
        </p:nvSpPr>
        <p:spPr/>
        <p:txBody>
          <a:bodyPr/>
          <a:lstStyle/>
          <a:p>
            <a:fld id="{AAF2AB21-64F9-8445-BF85-F440221B3157}" type="slidenum">
              <a:rPr lang="en-US" smtClean="0"/>
              <a:t>16</a:t>
            </a:fld>
            <a:endParaRPr lang="en-US"/>
          </a:p>
        </p:txBody>
      </p:sp>
    </p:spTree>
    <p:extLst>
      <p:ext uri="{BB962C8B-B14F-4D97-AF65-F5344CB8AC3E}">
        <p14:creationId xmlns:p14="http://schemas.microsoft.com/office/powerpoint/2010/main" val="1373711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a:t>
            </a:r>
            <a:r>
              <a:rPr lang="en-US" dirty="0" smtClean="0"/>
              <a:t>how</a:t>
            </a:r>
            <a:r>
              <a:rPr lang="en-US" baseline="0" dirty="0" smtClean="0"/>
              <a:t> we have used each of these systems. First, let’s review </a:t>
            </a:r>
            <a:r>
              <a:rPr lang="en-US" dirty="0" err="1" smtClean="0"/>
              <a:t>Github</a:t>
            </a:r>
            <a:r>
              <a:rPr lang="en-US" baseline="0" dirty="0" smtClean="0"/>
              <a:t> </a:t>
            </a:r>
            <a:r>
              <a:rPr lang="en-US" baseline="0" dirty="0" smtClean="0"/>
              <a:t>and how we have experimented with it as an MDM tool</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17</a:t>
            </a:fld>
            <a:endParaRPr lang="en-US"/>
          </a:p>
        </p:txBody>
      </p:sp>
    </p:spTree>
    <p:extLst>
      <p:ext uri="{BB962C8B-B14F-4D97-AF65-F5344CB8AC3E}">
        <p14:creationId xmlns:p14="http://schemas.microsoft.com/office/powerpoint/2010/main" val="82205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a repository that</a:t>
            </a:r>
            <a:r>
              <a:rPr lang="en-US" baseline="0" dirty="0" smtClean="0"/>
              <a:t> includes all of our data sets. In this case, there are only 2 datasets: ‘</a:t>
            </a:r>
            <a:r>
              <a:rPr lang="en-US" baseline="0" dirty="0" err="1" smtClean="0"/>
              <a:t>arl</a:t>
            </a:r>
            <a:r>
              <a:rPr lang="en-US" baseline="0" dirty="0" smtClean="0"/>
              <a:t>’ and ‘serial-prices’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18</a:t>
            </a:fld>
            <a:endParaRPr lang="en-US"/>
          </a:p>
        </p:txBody>
      </p:sp>
    </p:spTree>
    <p:extLst>
      <p:ext uri="{BB962C8B-B14F-4D97-AF65-F5344CB8AC3E}">
        <p14:creationId xmlns:p14="http://schemas.microsoft.com/office/powerpoint/2010/main" val="23809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3 branches for the data sets:</a:t>
            </a:r>
          </a:p>
          <a:p>
            <a:endParaRPr lang="en-US" dirty="0" smtClean="0"/>
          </a:p>
          <a:p>
            <a:pPr marL="228600" indent="-228600">
              <a:buFont typeface="+mj-lt"/>
              <a:buAutoNum type="arabicPeriod"/>
            </a:pPr>
            <a:r>
              <a:rPr lang="en-US" dirty="0" smtClean="0"/>
              <a:t>Normalized: data that has been cleaned up and normalized to</a:t>
            </a:r>
            <a:r>
              <a:rPr lang="en-US" baseline="0" dirty="0" smtClean="0"/>
              <a:t> make sure it is ready to be analyzed</a:t>
            </a:r>
          </a:p>
          <a:p>
            <a:pPr marL="228600" indent="-228600">
              <a:buFont typeface="+mj-lt"/>
              <a:buAutoNum type="arabicPeriod"/>
            </a:pPr>
            <a:endParaRPr lang="en-US" baseline="0" dirty="0" smtClean="0"/>
          </a:p>
          <a:p>
            <a:pPr marL="228600" indent="-228600">
              <a:buFont typeface="+mj-lt"/>
              <a:buAutoNum type="arabicPeriod"/>
            </a:pPr>
            <a:r>
              <a:rPr lang="en-US" baseline="0" dirty="0" smtClean="0"/>
              <a:t>Projects: a parallel data set that presents the data is different ways depending on the audience. Line chart vs Bar graph</a:t>
            </a:r>
          </a:p>
          <a:p>
            <a:pPr marL="228600" indent="-228600">
              <a:buFont typeface="+mj-lt"/>
              <a:buAutoNum type="arabicPeriod"/>
            </a:pPr>
            <a:endParaRPr lang="en-US" baseline="0" dirty="0" smtClean="0"/>
          </a:p>
          <a:p>
            <a:pPr marL="228600" indent="-228600">
              <a:buFont typeface="+mj-lt"/>
              <a:buAutoNum type="arabicPeriod"/>
            </a:pPr>
            <a:r>
              <a:rPr lang="en-US" baseline="0" dirty="0" smtClean="0"/>
              <a:t>Raw: the raw data as you got it from the source</a:t>
            </a:r>
          </a:p>
          <a:p>
            <a:pPr marL="228600" indent="-228600">
              <a:buFont typeface="+mj-lt"/>
              <a:buAutoNum type="arabicPeriod"/>
            </a:pPr>
            <a:endParaRPr lang="en-US" baseline="0" dirty="0" smtClean="0"/>
          </a:p>
          <a:p>
            <a:pPr marL="0" indent="0">
              <a:buFont typeface="+mj-lt"/>
              <a:buNone/>
            </a:pPr>
            <a:r>
              <a:rPr lang="en-US" baseline="0" dirty="0" smtClean="0"/>
              <a:t>Below the branches you see documentation on how the </a:t>
            </a:r>
            <a:r>
              <a:rPr lang="en-US" baseline="0" dirty="0" err="1" smtClean="0"/>
              <a:t>Github</a:t>
            </a:r>
            <a:r>
              <a:rPr lang="en-US" baseline="0" dirty="0" smtClean="0"/>
              <a:t> repository is set up </a:t>
            </a:r>
            <a:r>
              <a:rPr lang="en-US" baseline="0" dirty="0" smtClean="0"/>
              <a:t>and organized for </a:t>
            </a:r>
            <a:r>
              <a:rPr lang="en-US" baseline="0" dirty="0" smtClean="0"/>
              <a:t>use as a rudimentary master data management system</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19</a:t>
            </a:fld>
            <a:endParaRPr lang="en-US"/>
          </a:p>
        </p:txBody>
      </p:sp>
    </p:spTree>
    <p:extLst>
      <p:ext uri="{BB962C8B-B14F-4D97-AF65-F5344CB8AC3E}">
        <p14:creationId xmlns:p14="http://schemas.microsoft.com/office/powerpoint/2010/main" val="682646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Afterwards, to prove their citizenship, they were granted a Roman military diploma which consisted of three parts: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smtClean="0"/>
              <a:t>The first part was a decree issued by the emperor of Rome and housed in the military archive at Rome</a:t>
            </a:r>
            <a:endParaRPr lang="en-US" dirty="0" smtClean="0"/>
          </a:p>
        </p:txBody>
      </p:sp>
      <p:sp>
        <p:nvSpPr>
          <p:cNvPr id="4" name="Slide Number Placeholder 3"/>
          <p:cNvSpPr>
            <a:spLocks noGrp="1"/>
          </p:cNvSpPr>
          <p:nvPr>
            <p:ph type="sldNum" sz="quarter" idx="10"/>
          </p:nvPr>
        </p:nvSpPr>
        <p:spPr/>
        <p:txBody>
          <a:bodyPr/>
          <a:lstStyle/>
          <a:p>
            <a:fld id="{AAF2AB21-64F9-8445-BF85-F440221B3157}" type="slidenum">
              <a:rPr lang="en-US" smtClean="0"/>
              <a:t>2</a:t>
            </a:fld>
            <a:endParaRPr lang="en-US"/>
          </a:p>
        </p:txBody>
      </p:sp>
    </p:spTree>
    <p:extLst>
      <p:ext uri="{BB962C8B-B14F-4D97-AF65-F5344CB8AC3E}">
        <p14:creationId xmlns:p14="http://schemas.microsoft.com/office/powerpoint/2010/main" val="1797894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take a look at our ARL data set</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20</a:t>
            </a:fld>
            <a:endParaRPr lang="en-US"/>
          </a:p>
        </p:txBody>
      </p:sp>
    </p:spTree>
    <p:extLst>
      <p:ext uri="{BB962C8B-B14F-4D97-AF65-F5344CB8AC3E}">
        <p14:creationId xmlns:p14="http://schemas.microsoft.com/office/powerpoint/2010/main" val="1414847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arl</a:t>
            </a:r>
            <a:r>
              <a:rPr lang="en-US" baseline="0" dirty="0" smtClean="0"/>
              <a:t>’ directory includes the actual data, a README, and a SOURCE file.</a:t>
            </a:r>
          </a:p>
          <a:p>
            <a:endParaRPr lang="en-US" dirty="0" smtClean="0"/>
          </a:p>
          <a:p>
            <a:r>
              <a:rPr lang="en-US" dirty="0" smtClean="0"/>
              <a:t>This is true of every </a:t>
            </a:r>
            <a:r>
              <a:rPr lang="en-US" dirty="0" smtClean="0"/>
              <a:t>data set </a:t>
            </a:r>
            <a:r>
              <a:rPr lang="en-US" dirty="0" smtClean="0"/>
              <a:t>we have in </a:t>
            </a:r>
            <a:r>
              <a:rPr lang="en-US" dirty="0" err="1" smtClean="0"/>
              <a:t>Github</a:t>
            </a:r>
            <a:r>
              <a:rPr lang="en-US" dirty="0" smtClean="0"/>
              <a:t>.</a:t>
            </a:r>
            <a:r>
              <a:rPr lang="en-US" baseline="0" dirty="0" smtClean="0"/>
              <a:t> </a:t>
            </a:r>
            <a:r>
              <a:rPr lang="en-US" dirty="0" smtClean="0"/>
              <a:t>The README is </a:t>
            </a:r>
            <a:r>
              <a:rPr lang="en-US" dirty="0" smtClean="0"/>
              <a:t>automatically shown below the </a:t>
            </a:r>
            <a:r>
              <a:rPr lang="en-US" dirty="0" smtClean="0"/>
              <a:t>list of files and describes</a:t>
            </a:r>
            <a:r>
              <a:rPr lang="en-US" baseline="0" dirty="0" smtClean="0"/>
              <a:t> how </a:t>
            </a:r>
            <a:r>
              <a:rPr lang="en-US" dirty="0" smtClean="0"/>
              <a:t>the </a:t>
            </a:r>
            <a:r>
              <a:rPr lang="en-US" dirty="0" smtClean="0"/>
              <a:t>data is </a:t>
            </a:r>
            <a:r>
              <a:rPr lang="en-US" dirty="0" smtClean="0"/>
              <a:t>organized,</a:t>
            </a:r>
            <a:r>
              <a:rPr lang="en-US" baseline="0" dirty="0" smtClean="0"/>
              <a:t> </a:t>
            </a:r>
            <a:r>
              <a:rPr lang="en-US" dirty="0" smtClean="0"/>
              <a:t>what </a:t>
            </a:r>
            <a:r>
              <a:rPr lang="en-US" dirty="0" smtClean="0"/>
              <a:t>each field in the data means,</a:t>
            </a:r>
            <a:r>
              <a:rPr lang="en-US" baseline="0" dirty="0" smtClean="0"/>
              <a:t> and how it is </a:t>
            </a:r>
            <a:r>
              <a:rPr lang="en-US" baseline="0" dirty="0" smtClean="0"/>
              <a:t>formatted</a:t>
            </a:r>
          </a:p>
          <a:p>
            <a:endParaRPr lang="en-US" baseline="0" dirty="0" smtClean="0"/>
          </a:p>
          <a:p>
            <a:r>
              <a:rPr lang="en-US" baseline="0" dirty="0" smtClean="0"/>
              <a:t>{CLICK}</a:t>
            </a:r>
            <a:endParaRPr lang="en-US" baseline="0" dirty="0" smtClean="0"/>
          </a:p>
          <a:p>
            <a:endParaRPr lang="en-US" baseline="0" dirty="0" smtClean="0"/>
          </a:p>
          <a:p>
            <a:r>
              <a:rPr lang="en-US" baseline="0" dirty="0" smtClean="0"/>
              <a:t>There is also a SOURCE </a:t>
            </a:r>
            <a:r>
              <a:rPr lang="en-US" baseline="0" dirty="0" smtClean="0"/>
              <a:t>file, so let’s see what that is.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21</a:t>
            </a:fld>
            <a:endParaRPr lang="en-US"/>
          </a:p>
        </p:txBody>
      </p:sp>
    </p:spTree>
    <p:extLst>
      <p:ext uri="{BB962C8B-B14F-4D97-AF65-F5344CB8AC3E}">
        <p14:creationId xmlns:p14="http://schemas.microsoft.com/office/powerpoint/2010/main" val="142391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SOURCE </a:t>
            </a:r>
            <a:r>
              <a:rPr lang="en-US" dirty="0" smtClean="0"/>
              <a:t>file simply tells you where you got the</a:t>
            </a:r>
            <a:r>
              <a:rPr lang="en-US" baseline="0" dirty="0" smtClean="0"/>
              <a:t> data </a:t>
            </a:r>
            <a:r>
              <a:rPr lang="en-US" baseline="0" dirty="0" smtClean="0"/>
              <a:t>from. In this case, it is from a single source but some data sets can be culled from multiple sources.</a:t>
            </a:r>
            <a:endParaRPr lang="en-US" baseline="0" dirty="0" smtClean="0"/>
          </a:p>
          <a:p>
            <a:endParaRPr lang="en-US" baseline="0" dirty="0" smtClean="0"/>
          </a:p>
          <a:p>
            <a:r>
              <a:rPr lang="en-US" baseline="0" dirty="0" smtClean="0"/>
              <a:t>Let’s go back and look at </a:t>
            </a:r>
            <a:r>
              <a:rPr lang="en-US" baseline="0" dirty="0" smtClean="0"/>
              <a:t>some of the </a:t>
            </a:r>
            <a:r>
              <a:rPr lang="en-US" baseline="0" dirty="0" smtClean="0"/>
              <a:t>actual data</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22</a:t>
            </a:fld>
            <a:endParaRPr lang="en-US"/>
          </a:p>
        </p:txBody>
      </p:sp>
    </p:spTree>
    <p:extLst>
      <p:ext uri="{BB962C8B-B14F-4D97-AF65-F5344CB8AC3E}">
        <p14:creationId xmlns:p14="http://schemas.microsoft.com/office/powerpoint/2010/main" val="339772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we are interested in the ‘collection-expenditures’ data.</a:t>
            </a:r>
            <a:r>
              <a:rPr lang="en-US" baseline="0" dirty="0" smtClean="0"/>
              <a:t> We click on that…</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23</a:t>
            </a:fld>
            <a:endParaRPr lang="en-US"/>
          </a:p>
        </p:txBody>
      </p:sp>
    </p:spTree>
    <p:extLst>
      <p:ext uri="{BB962C8B-B14F-4D97-AF65-F5344CB8AC3E}">
        <p14:creationId xmlns:p14="http://schemas.microsoft.com/office/powerpoint/2010/main" val="1051678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
            </a:r>
            <a:r>
              <a:rPr lang="en-US" dirty="0" err="1" smtClean="0"/>
              <a:t>Github</a:t>
            </a:r>
            <a:r>
              <a:rPr lang="en-US" dirty="0" smtClean="0"/>
              <a:t> will </a:t>
            </a:r>
            <a:r>
              <a:rPr lang="en-US" dirty="0" smtClean="0"/>
              <a:t>show you a preview of the CSV</a:t>
            </a:r>
            <a:r>
              <a:rPr lang="en-US" baseline="0" dirty="0" smtClean="0"/>
              <a:t> </a:t>
            </a:r>
            <a:r>
              <a:rPr lang="en-US" baseline="0" dirty="0" smtClean="0"/>
              <a:t>file</a:t>
            </a:r>
          </a:p>
          <a:p>
            <a:endParaRPr lang="en-US" baseline="0" dirty="0" smtClean="0"/>
          </a:p>
          <a:p>
            <a:r>
              <a:rPr lang="en-US" baseline="0" dirty="0" smtClean="0"/>
              <a:t>{CLICK}</a:t>
            </a:r>
            <a:endParaRPr lang="en-US" baseline="0" dirty="0" smtClean="0"/>
          </a:p>
          <a:p>
            <a:endParaRPr lang="en-US" baseline="0" dirty="0" smtClean="0"/>
          </a:p>
          <a:p>
            <a:r>
              <a:rPr lang="en-US" baseline="0" dirty="0" smtClean="0"/>
              <a:t>If you want to download the file, you can click on ”Raw” and </a:t>
            </a:r>
            <a:r>
              <a:rPr lang="en-US" baseline="0" dirty="0" smtClean="0"/>
              <a:t>download </a:t>
            </a:r>
            <a:r>
              <a:rPr lang="en-US" baseline="0" dirty="0" smtClean="0"/>
              <a:t>the </a:t>
            </a:r>
            <a:r>
              <a:rPr lang="en-US" baseline="0" dirty="0" smtClean="0"/>
              <a:t>file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24</a:t>
            </a:fld>
            <a:endParaRPr lang="en-US"/>
          </a:p>
        </p:txBody>
      </p:sp>
    </p:spTree>
    <p:extLst>
      <p:ext uri="{BB962C8B-B14F-4D97-AF65-F5344CB8AC3E}">
        <p14:creationId xmlns:p14="http://schemas.microsoft.com/office/powerpoint/2010/main" val="80640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branches include similar documentation.</a:t>
            </a:r>
          </a:p>
          <a:p>
            <a:endParaRPr lang="en-US" dirty="0" smtClean="0"/>
          </a:p>
          <a:p>
            <a:r>
              <a:rPr lang="en-US" dirty="0" smtClean="0"/>
              <a:t>For example, the normalized branch tells you what</a:t>
            </a:r>
            <a:r>
              <a:rPr lang="en-US" baseline="0" dirty="0" smtClean="0"/>
              <a:t> steps you took to clean up the data so you can clean up future data sets in the same way so that it is consistent.</a:t>
            </a:r>
          </a:p>
          <a:p>
            <a:endParaRPr lang="en-US" baseline="0" dirty="0" smtClean="0"/>
          </a:p>
          <a:p>
            <a:r>
              <a:rPr lang="en-US" baseline="0" dirty="0" smtClean="0"/>
              <a:t>The projects branch will have multiple a folder for each normalized data set and then within the folder you will have multiple versions of the same data. A trivial example would be showing the data as a line graph in Excel versus a bar graph.</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25</a:t>
            </a:fld>
            <a:endParaRPr lang="en-US"/>
          </a:p>
        </p:txBody>
      </p:sp>
    </p:spTree>
    <p:extLst>
      <p:ext uri="{BB962C8B-B14F-4D97-AF65-F5344CB8AC3E}">
        <p14:creationId xmlns:p14="http://schemas.microsoft.com/office/powerpoint/2010/main" val="195539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 a little about how we </a:t>
            </a:r>
            <a:r>
              <a:rPr lang="en-US" dirty="0" smtClean="0"/>
              <a:t>have been </a:t>
            </a:r>
            <a:r>
              <a:rPr lang="en-US" baseline="0" dirty="0" smtClean="0"/>
              <a:t>experimenting </a:t>
            </a:r>
            <a:r>
              <a:rPr lang="en-US" baseline="0" dirty="0" smtClean="0"/>
              <a:t>with CKAN</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26</a:t>
            </a:fld>
            <a:endParaRPr lang="en-US"/>
          </a:p>
        </p:txBody>
      </p:sp>
    </p:spTree>
    <p:extLst>
      <p:ext uri="{BB962C8B-B14F-4D97-AF65-F5344CB8AC3E}">
        <p14:creationId xmlns:p14="http://schemas.microsoft.com/office/powerpoint/2010/main" val="1141855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CKAN includes</a:t>
            </a:r>
            <a:r>
              <a:rPr lang="en-US" baseline="0" dirty="0" smtClean="0"/>
              <a:t> a lot of </a:t>
            </a:r>
            <a:r>
              <a:rPr lang="en-US" baseline="0" dirty="0" smtClean="0"/>
              <a:t>features:</a:t>
            </a:r>
          </a:p>
          <a:p>
            <a:endParaRPr lang="en-US" baseline="0" dirty="0" smtClean="0"/>
          </a:p>
          <a:p>
            <a:pPr marL="228600" indent="-228600">
              <a:buFont typeface="+mj-lt"/>
              <a:buAutoNum type="arabicPeriod"/>
            </a:pPr>
            <a:r>
              <a:rPr lang="en-US" baseline="0" dirty="0" smtClean="0"/>
              <a:t>There’s keyword searching for all datasets</a:t>
            </a:r>
            <a:endParaRPr lang="en-US" baseline="0" dirty="0" smtClean="0"/>
          </a:p>
          <a:p>
            <a:pPr marL="228600" indent="-228600">
              <a:buFont typeface="+mj-lt"/>
              <a:buAutoNum type="arabicPeriod"/>
            </a:pPr>
            <a:endParaRPr lang="en-US" baseline="0" dirty="0" smtClean="0"/>
          </a:p>
          <a:p>
            <a:pPr marL="228600" indent="-228600">
              <a:buFont typeface="+mj-lt"/>
              <a:buAutoNum type="arabicPeriod"/>
            </a:pPr>
            <a:r>
              <a:rPr lang="en-US" baseline="0" dirty="0" smtClean="0"/>
              <a:t>Tags you can create for each data set</a:t>
            </a:r>
            <a:endParaRPr lang="en-US" baseline="0" dirty="0" smtClean="0"/>
          </a:p>
          <a:p>
            <a:pPr marL="228600" indent="-228600">
              <a:buFont typeface="+mj-lt"/>
              <a:buAutoNum type="arabicPeriod"/>
            </a:pPr>
            <a:endParaRPr lang="en-US" baseline="0" dirty="0" smtClean="0"/>
          </a:p>
          <a:p>
            <a:pPr marL="0" indent="0">
              <a:buFont typeface="+mj-lt"/>
              <a:buNone/>
            </a:pPr>
            <a:r>
              <a:rPr lang="en-US" baseline="0" dirty="0" smtClean="0"/>
              <a:t>{CLICK}</a:t>
            </a:r>
          </a:p>
          <a:p>
            <a:pPr marL="228600" indent="-228600">
              <a:buFont typeface="+mj-lt"/>
              <a:buAutoNum type="arabicPeriod"/>
            </a:pPr>
            <a:endParaRPr lang="en-US" baseline="0" dirty="0" smtClean="0"/>
          </a:p>
          <a:p>
            <a:pPr marL="0" indent="0">
              <a:buFont typeface="+mj-lt"/>
              <a:buNone/>
            </a:pPr>
            <a:r>
              <a:rPr lang="en-US" baseline="0" dirty="0" smtClean="0"/>
              <a:t>The </a:t>
            </a:r>
            <a:r>
              <a:rPr lang="en-US" baseline="0" dirty="0" smtClean="0"/>
              <a:t>main navigation is available at the top: Datasets, Organizations, and Groups</a:t>
            </a:r>
          </a:p>
          <a:p>
            <a:pPr marL="228600" indent="-228600">
              <a:buFont typeface="+mj-lt"/>
              <a:buAutoNum type="arabicPeriod"/>
            </a:pPr>
            <a:endParaRPr lang="en-US" baseline="0" dirty="0" smtClean="0"/>
          </a:p>
          <a:p>
            <a:pPr marL="0" indent="0">
              <a:buFont typeface="+mj-lt"/>
              <a:buNone/>
            </a:pPr>
            <a:r>
              <a:rPr lang="en-US" baseline="0" dirty="0" smtClean="0"/>
              <a:t>Let’s take a look at </a:t>
            </a:r>
            <a:r>
              <a:rPr lang="en-US" baseline="0" dirty="0" err="1" smtClean="0"/>
              <a:t>datasests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27</a:t>
            </a:fld>
            <a:endParaRPr lang="en-US"/>
          </a:p>
        </p:txBody>
      </p:sp>
    </p:spTree>
    <p:extLst>
      <p:ext uri="{BB962C8B-B14F-4D97-AF65-F5344CB8AC3E}">
        <p14:creationId xmlns:p14="http://schemas.microsoft.com/office/powerpoint/2010/main" val="1923376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see that searching datasets is still an option and now you also have facets available for narrowing your search down.</a:t>
            </a:r>
          </a:p>
          <a:p>
            <a:endParaRPr lang="en-US" baseline="0" dirty="0" smtClean="0"/>
          </a:p>
          <a:p>
            <a:r>
              <a:rPr lang="en-US" baseline="0" dirty="0" smtClean="0"/>
              <a:t>We’ll come back to datasets in a minute but </a:t>
            </a:r>
            <a:r>
              <a:rPr lang="en-US" baseline="0" dirty="0" smtClean="0"/>
              <a:t>let’s take a quick look </a:t>
            </a:r>
            <a:r>
              <a:rPr lang="en-US" baseline="0" dirty="0" smtClean="0"/>
              <a:t>at organizations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28</a:t>
            </a:fld>
            <a:endParaRPr lang="en-US"/>
          </a:p>
        </p:txBody>
      </p:sp>
    </p:spTree>
    <p:extLst>
      <p:ext uri="{BB962C8B-B14F-4D97-AF65-F5344CB8AC3E}">
        <p14:creationId xmlns:p14="http://schemas.microsoft.com/office/powerpoint/2010/main" val="1433912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organizations, you can have multiple departments in the library with their own organization.</a:t>
            </a:r>
            <a:r>
              <a:rPr lang="en-US" baseline="0" dirty="0" smtClean="0"/>
              <a:t> In this case we only have the collection development organization</a:t>
            </a:r>
          </a:p>
          <a:p>
            <a:endParaRPr lang="en-US" baseline="0" dirty="0" smtClean="0"/>
          </a:p>
          <a:p>
            <a:r>
              <a:rPr lang="en-US" baseline="0" dirty="0" smtClean="0"/>
              <a:t>But we could add a cataloging organization or administration organization, for example, if we wanted</a:t>
            </a:r>
          </a:p>
          <a:p>
            <a:endParaRPr lang="en-US" baseline="0" dirty="0" smtClean="0"/>
          </a:p>
          <a:p>
            <a:r>
              <a:rPr lang="en-US" baseline="0" dirty="0" smtClean="0"/>
              <a:t>Next is groups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29</a:t>
            </a:fld>
            <a:endParaRPr lang="en-US"/>
          </a:p>
        </p:txBody>
      </p:sp>
    </p:spTree>
    <p:extLst>
      <p:ext uri="{BB962C8B-B14F-4D97-AF65-F5344CB8AC3E}">
        <p14:creationId xmlns:p14="http://schemas.microsoft.com/office/powerpoint/2010/main" val="1283193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The second and third parts</a:t>
            </a:r>
            <a:r>
              <a:rPr lang="en-US" baseline="0" dirty="0" smtClean="0"/>
              <a:t> constituted the military diploma which was made from </a:t>
            </a:r>
            <a:r>
              <a:rPr lang="en-US" dirty="0" smtClean="0"/>
              <a:t>two bronze</a:t>
            </a:r>
            <a:r>
              <a:rPr lang="en-US" baseline="0" dirty="0" smtClean="0"/>
              <a:t> tablets bound together and presented to the retired soldier, possibly in a ceremony</a:t>
            </a:r>
          </a:p>
        </p:txBody>
      </p:sp>
      <p:sp>
        <p:nvSpPr>
          <p:cNvPr id="4" name="Slide Number Placeholder 3"/>
          <p:cNvSpPr>
            <a:spLocks noGrp="1"/>
          </p:cNvSpPr>
          <p:nvPr>
            <p:ph type="sldNum" sz="quarter" idx="10"/>
          </p:nvPr>
        </p:nvSpPr>
        <p:spPr/>
        <p:txBody>
          <a:bodyPr/>
          <a:lstStyle/>
          <a:p>
            <a:fld id="{AAF2AB21-64F9-8445-BF85-F440221B3157}" type="slidenum">
              <a:rPr lang="en-US" smtClean="0"/>
              <a:t>3</a:t>
            </a:fld>
            <a:endParaRPr lang="en-US"/>
          </a:p>
        </p:txBody>
      </p:sp>
    </p:spTree>
    <p:extLst>
      <p:ext uri="{BB962C8B-B14F-4D97-AF65-F5344CB8AC3E}">
        <p14:creationId xmlns:p14="http://schemas.microsoft.com/office/powerpoint/2010/main" val="2090328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Groups</a:t>
            </a:r>
            <a:r>
              <a:rPr lang="en-US" baseline="0" dirty="0" smtClean="0"/>
              <a:t> are just a way to group your data into broad categories and might be helpful when you have </a:t>
            </a:r>
            <a:r>
              <a:rPr lang="en-US" baseline="0" dirty="0" smtClean="0"/>
              <a:t>more </a:t>
            </a:r>
            <a:r>
              <a:rPr lang="en-US" baseline="0" dirty="0" smtClean="0"/>
              <a:t>than the 13 datasets we currently have in CKAN</a:t>
            </a:r>
          </a:p>
          <a:p>
            <a:endParaRPr lang="en-US" baseline="0" dirty="0" smtClean="0"/>
          </a:p>
          <a:p>
            <a:r>
              <a:rPr lang="en-US" baseline="0" dirty="0" smtClean="0"/>
              <a:t>Now, let’s </a:t>
            </a:r>
            <a:r>
              <a:rPr lang="en-US" baseline="0" dirty="0" smtClean="0"/>
              <a:t>go back and take a closer look at datasets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30</a:t>
            </a:fld>
            <a:endParaRPr lang="en-US"/>
          </a:p>
        </p:txBody>
      </p:sp>
    </p:spTree>
    <p:extLst>
      <p:ext uri="{BB962C8B-B14F-4D97-AF65-F5344CB8AC3E}">
        <p14:creationId xmlns:p14="http://schemas.microsoft.com/office/powerpoint/2010/main" val="1787173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let’s say we are interested in the “BYU Class Schedule” dataset,</a:t>
            </a:r>
            <a:r>
              <a:rPr lang="en-US" baseline="0" dirty="0" smtClean="0"/>
              <a:t> so let’s click on that one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31</a:t>
            </a:fld>
            <a:endParaRPr lang="en-US"/>
          </a:p>
        </p:txBody>
      </p:sp>
    </p:spTree>
    <p:extLst>
      <p:ext uri="{BB962C8B-B14F-4D97-AF65-F5344CB8AC3E}">
        <p14:creationId xmlns:p14="http://schemas.microsoft.com/office/powerpoint/2010/main" val="2081671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brief explanation of the dataset available and then </a:t>
            </a:r>
            <a:r>
              <a:rPr lang="en-US" dirty="0" smtClean="0"/>
              <a:t>a list of the </a:t>
            </a:r>
            <a:r>
              <a:rPr lang="en-US" dirty="0" smtClean="0"/>
              <a:t>files associated with the dataset</a:t>
            </a:r>
          </a:p>
          <a:p>
            <a:endParaRPr lang="en-US" dirty="0" smtClean="0"/>
          </a:p>
          <a:p>
            <a:r>
              <a:rPr lang="en-US" dirty="0" smtClean="0"/>
              <a:t>If you scroll</a:t>
            </a:r>
            <a:r>
              <a:rPr lang="en-US" baseline="0" dirty="0" smtClean="0"/>
              <a:t> down the page…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32</a:t>
            </a:fld>
            <a:endParaRPr lang="en-US"/>
          </a:p>
        </p:txBody>
      </p:sp>
    </p:spTree>
    <p:extLst>
      <p:ext uri="{BB962C8B-B14F-4D97-AF65-F5344CB8AC3E}">
        <p14:creationId xmlns:p14="http://schemas.microsoft.com/office/powerpoint/2010/main" val="10767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see some metadata fields. Some are automatically generated and some are customizable. With extensions, you can add even more metadata fields if you need to.</a:t>
            </a:r>
          </a:p>
          <a:p>
            <a:endParaRPr lang="en-US" baseline="0" dirty="0" smtClean="0"/>
          </a:p>
          <a:p>
            <a:r>
              <a:rPr lang="en-US" baseline="0" dirty="0" smtClean="0"/>
              <a:t>This is the metadata for the entire dataset. You can also create metadata for individual files if you want to describe or explain some quirk of the dataset only present in that one file.</a:t>
            </a:r>
          </a:p>
          <a:p>
            <a:endParaRPr lang="en-US" baseline="0" dirty="0" smtClean="0"/>
          </a:p>
          <a:p>
            <a:r>
              <a:rPr lang="en-US" baseline="0" dirty="0" smtClean="0"/>
              <a:t>Let’s scroll back up and take a look at some other features.</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33</a:t>
            </a:fld>
            <a:endParaRPr lang="en-US"/>
          </a:p>
        </p:txBody>
      </p:sp>
    </p:spTree>
    <p:extLst>
      <p:ext uri="{BB962C8B-B14F-4D97-AF65-F5344CB8AC3E}">
        <p14:creationId xmlns:p14="http://schemas.microsoft.com/office/powerpoint/2010/main" val="994568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click on explore…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34</a:t>
            </a:fld>
            <a:endParaRPr lang="en-US"/>
          </a:p>
        </p:txBody>
      </p:sp>
    </p:spTree>
    <p:extLst>
      <p:ext uri="{BB962C8B-B14F-4D97-AF65-F5344CB8AC3E}">
        <p14:creationId xmlns:p14="http://schemas.microsoft.com/office/powerpoint/2010/main" val="1273098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have the option to preview or download the file</a:t>
            </a:r>
          </a:p>
          <a:p>
            <a:endParaRPr lang="en-US" baseline="0" dirty="0" smtClean="0"/>
          </a:p>
          <a:p>
            <a:r>
              <a:rPr lang="en-US" baseline="0" dirty="0" smtClean="0"/>
              <a:t>Let’s preview it</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35</a:t>
            </a:fld>
            <a:endParaRPr lang="en-US"/>
          </a:p>
        </p:txBody>
      </p:sp>
    </p:spTree>
    <p:extLst>
      <p:ext uri="{BB962C8B-B14F-4D97-AF65-F5344CB8AC3E}">
        <p14:creationId xmlns:p14="http://schemas.microsoft.com/office/powerpoint/2010/main" val="3614908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a:t>
            </a:r>
            <a:r>
              <a:rPr lang="en-US" dirty="0" err="1" smtClean="0"/>
              <a:t>Github</a:t>
            </a:r>
            <a:r>
              <a:rPr lang="en-US" dirty="0" smtClean="0"/>
              <a:t>, it </a:t>
            </a:r>
            <a:r>
              <a:rPr lang="en-US" dirty="0" smtClean="0"/>
              <a:t>will show you an</a:t>
            </a:r>
            <a:r>
              <a:rPr lang="en-US" baseline="0" dirty="0" smtClean="0"/>
              <a:t> abbreviated view of the file.</a:t>
            </a:r>
          </a:p>
          <a:p>
            <a:endParaRPr lang="en-US" baseline="0" dirty="0" smtClean="0"/>
          </a:p>
          <a:p>
            <a:r>
              <a:rPr lang="en-US" baseline="0" dirty="0" smtClean="0"/>
              <a:t>From here you can also create rudimentary visualizations of the data by clicking on “Graph</a:t>
            </a:r>
            <a:r>
              <a:rPr lang="en-US" baseline="0" dirty="0" smtClean="0"/>
              <a:t>” so let’s do that.</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36</a:t>
            </a:fld>
            <a:endParaRPr lang="en-US"/>
          </a:p>
        </p:txBody>
      </p:sp>
    </p:spTree>
    <p:extLst>
      <p:ext uri="{BB962C8B-B14F-4D97-AF65-F5344CB8AC3E}">
        <p14:creationId xmlns:p14="http://schemas.microsoft.com/office/powerpoint/2010/main" val="455195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then select the data you want to be on which axes and pick the kind</a:t>
            </a:r>
            <a:r>
              <a:rPr lang="en-US" baseline="0" dirty="0" smtClean="0"/>
              <a:t> of graph you’d like to use to represent your data.</a:t>
            </a:r>
          </a:p>
          <a:p>
            <a:endParaRPr lang="en-US" baseline="0" dirty="0" smtClean="0"/>
          </a:p>
          <a:p>
            <a:r>
              <a:rPr lang="en-US" baseline="0" dirty="0" smtClean="0"/>
              <a:t>{CLICK}</a:t>
            </a:r>
          </a:p>
          <a:p>
            <a:endParaRPr lang="en-US" baseline="0" dirty="0" smtClean="0"/>
          </a:p>
          <a:p>
            <a:r>
              <a:rPr lang="en-US" baseline="0" dirty="0" smtClean="0"/>
              <a:t>You can also embed the file on another website by clicking “Embed” and copying the code into another site.</a:t>
            </a:r>
          </a:p>
          <a:p>
            <a:endParaRPr lang="en-US" baseline="0" dirty="0" smtClean="0"/>
          </a:p>
          <a:p>
            <a:r>
              <a:rPr lang="en-US" baseline="0" dirty="0" smtClean="0"/>
              <a:t>{CLICK}</a:t>
            </a:r>
          </a:p>
          <a:p>
            <a:endParaRPr lang="en-US" baseline="0" dirty="0" smtClean="0"/>
          </a:p>
          <a:p>
            <a:r>
              <a:rPr lang="en-US" baseline="0" dirty="0" smtClean="0"/>
              <a:t>Or you can click on the URL to download the full file.</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37</a:t>
            </a:fld>
            <a:endParaRPr lang="en-US"/>
          </a:p>
        </p:txBody>
      </p:sp>
    </p:spTree>
    <p:extLst>
      <p:ext uri="{BB962C8B-B14F-4D97-AF65-F5344CB8AC3E}">
        <p14:creationId xmlns:p14="http://schemas.microsoft.com/office/powerpoint/2010/main" val="693011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 is a quick overview of some tools we have been experimenting with at BYU to help us manage </a:t>
            </a:r>
            <a:r>
              <a:rPr lang="en-US" dirty="0" smtClean="0"/>
              <a:t>and</a:t>
            </a:r>
            <a:r>
              <a:rPr lang="en-US" baseline="0" dirty="0" smtClean="0"/>
              <a:t> analyze our </a:t>
            </a:r>
            <a:r>
              <a:rPr lang="en-US" baseline="0" smtClean="0"/>
              <a:t>collection development </a:t>
            </a:r>
            <a:r>
              <a:rPr lang="en-US" smtClean="0"/>
              <a:t>data</a:t>
            </a:r>
            <a:r>
              <a:rPr lang="en-US" dirty="0" smtClean="0"/>
              <a:t>.</a:t>
            </a:r>
          </a:p>
          <a:p>
            <a:endParaRPr lang="en-US" dirty="0" smtClean="0"/>
          </a:p>
          <a:p>
            <a:r>
              <a:rPr lang="en-US" dirty="0" smtClean="0"/>
              <a:t>Thank</a:t>
            </a:r>
            <a:r>
              <a:rPr lang="en-US" baseline="0" dirty="0" smtClean="0"/>
              <a:t> you!</a:t>
            </a:r>
          </a:p>
          <a:p>
            <a:endParaRPr lang="en-US" baseline="0" dirty="0" smtClean="0"/>
          </a:p>
          <a:p>
            <a:r>
              <a:rPr lang="en-US" dirty="0" smtClean="0"/>
              <a:t>IMAGE: CC0 Creative Commons</a:t>
            </a:r>
            <a:r>
              <a:rPr lang="en-US" baseline="0" dirty="0" smtClean="0"/>
              <a:t> License—https://</a:t>
            </a:r>
            <a:r>
              <a:rPr lang="en-US" baseline="0" dirty="0" err="1" smtClean="0"/>
              <a:t>pixabay.com</a:t>
            </a:r>
            <a:r>
              <a:rPr lang="en-US" baseline="0" dirty="0" smtClean="0"/>
              <a:t>/</a:t>
            </a:r>
            <a:r>
              <a:rPr lang="en-US" baseline="0" dirty="0" err="1" smtClean="0"/>
              <a:t>en</a:t>
            </a:r>
            <a:r>
              <a:rPr lang="en-US" baseline="0" dirty="0" smtClean="0"/>
              <a:t>/lamps-thank-you-door-workshop-1030901/</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38</a:t>
            </a:fld>
            <a:endParaRPr lang="en-US"/>
          </a:p>
        </p:txBody>
      </p:sp>
    </p:spTree>
    <p:extLst>
      <p:ext uri="{BB962C8B-B14F-4D97-AF65-F5344CB8AC3E}">
        <p14:creationId xmlns:p14="http://schemas.microsoft.com/office/powerpoint/2010/main" val="180925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smtClean="0"/>
              <a:t>They would bind the two plates together with wire</a:t>
            </a:r>
            <a:endParaRPr lang="en-US" baseline="0" dirty="0" smtClean="0"/>
          </a:p>
        </p:txBody>
      </p:sp>
      <p:sp>
        <p:nvSpPr>
          <p:cNvPr id="4" name="Slide Number Placeholder 3"/>
          <p:cNvSpPr>
            <a:spLocks noGrp="1"/>
          </p:cNvSpPr>
          <p:nvPr>
            <p:ph type="sldNum" sz="quarter" idx="10"/>
          </p:nvPr>
        </p:nvSpPr>
        <p:spPr/>
        <p:txBody>
          <a:bodyPr/>
          <a:lstStyle/>
          <a:p>
            <a:fld id="{AAF2AB21-64F9-8445-BF85-F440221B3157}" type="slidenum">
              <a:rPr lang="en-US" smtClean="0"/>
              <a:t>4</a:t>
            </a:fld>
            <a:endParaRPr lang="en-US"/>
          </a:p>
        </p:txBody>
      </p:sp>
    </p:spTree>
    <p:extLst>
      <p:ext uri="{BB962C8B-B14F-4D97-AF65-F5344CB8AC3E}">
        <p14:creationId xmlns:p14="http://schemas.microsoft.com/office/powerpoint/2010/main" val="42765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smtClean="0"/>
              <a:t>And then seal</a:t>
            </a:r>
            <a:r>
              <a:rPr lang="en-US" baseline="0" dirty="0" smtClean="0"/>
              <a:t> them</a:t>
            </a:r>
            <a:r>
              <a:rPr lang="en-US" dirty="0" smtClean="0"/>
              <a:t> together</a:t>
            </a:r>
            <a:endParaRPr lang="en-US" baseline="0" dirty="0" smtClean="0"/>
          </a:p>
        </p:txBody>
      </p:sp>
      <p:sp>
        <p:nvSpPr>
          <p:cNvPr id="4" name="Slide Number Placeholder 3"/>
          <p:cNvSpPr>
            <a:spLocks noGrp="1"/>
          </p:cNvSpPr>
          <p:nvPr>
            <p:ph type="sldNum" sz="quarter" idx="10"/>
          </p:nvPr>
        </p:nvSpPr>
        <p:spPr/>
        <p:txBody>
          <a:bodyPr/>
          <a:lstStyle/>
          <a:p>
            <a:fld id="{AAF2AB21-64F9-8445-BF85-F440221B3157}" type="slidenum">
              <a:rPr lang="en-US" smtClean="0"/>
              <a:t>5</a:t>
            </a:fld>
            <a:endParaRPr lang="en-US"/>
          </a:p>
        </p:txBody>
      </p:sp>
    </p:spTree>
    <p:extLst>
      <p:ext uri="{BB962C8B-B14F-4D97-AF65-F5344CB8AC3E}">
        <p14:creationId xmlns:p14="http://schemas.microsoft.com/office/powerpoint/2010/main" val="1795095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dirty="0" smtClean="0"/>
              <a:t>The recto of the first </a:t>
            </a:r>
            <a:r>
              <a:rPr lang="en-US" baseline="0" dirty="0" smtClean="0"/>
              <a:t>plate would declare the veteran a legal Roman citizen</a:t>
            </a:r>
            <a:br>
              <a:rPr lang="en-US" baseline="0" dirty="0" smtClean="0"/>
            </a:br>
            <a:endParaRPr lang="en-US" baseline="0" dirty="0" smtClean="0"/>
          </a:p>
          <a:p>
            <a:pPr marL="228600" indent="-228600">
              <a:buFont typeface="Arial" charset="0"/>
              <a:buChar char="•"/>
            </a:pPr>
            <a:r>
              <a:rPr lang="en-US" baseline="0" dirty="0" smtClean="0"/>
              <a:t>The verso of this plate would have an exact copy of the text on the outside</a:t>
            </a:r>
          </a:p>
        </p:txBody>
      </p:sp>
      <p:sp>
        <p:nvSpPr>
          <p:cNvPr id="4" name="Slide Number Placeholder 3"/>
          <p:cNvSpPr>
            <a:spLocks noGrp="1"/>
          </p:cNvSpPr>
          <p:nvPr>
            <p:ph type="sldNum" sz="quarter" idx="10"/>
          </p:nvPr>
        </p:nvSpPr>
        <p:spPr/>
        <p:txBody>
          <a:bodyPr/>
          <a:lstStyle/>
          <a:p>
            <a:fld id="{AAF2AB21-64F9-8445-BF85-F440221B3157}" type="slidenum">
              <a:rPr lang="en-US" smtClean="0"/>
              <a:t>6</a:t>
            </a:fld>
            <a:endParaRPr lang="en-US"/>
          </a:p>
        </p:txBody>
      </p:sp>
    </p:spTree>
    <p:extLst>
      <p:ext uri="{BB962C8B-B14F-4D97-AF65-F5344CB8AC3E}">
        <p14:creationId xmlns:p14="http://schemas.microsoft.com/office/powerpoint/2010/main" val="24515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The recto of the second plate included the names of 7 witnesses that were then sealed</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After which, the plates were bound together with wire and sealed together</a:t>
            </a:r>
          </a:p>
        </p:txBody>
      </p:sp>
      <p:sp>
        <p:nvSpPr>
          <p:cNvPr id="4" name="Slide Number Placeholder 3"/>
          <p:cNvSpPr>
            <a:spLocks noGrp="1"/>
          </p:cNvSpPr>
          <p:nvPr>
            <p:ph type="sldNum" sz="quarter" idx="10"/>
          </p:nvPr>
        </p:nvSpPr>
        <p:spPr/>
        <p:txBody>
          <a:bodyPr/>
          <a:lstStyle/>
          <a:p>
            <a:fld id="{AAF2AB21-64F9-8445-BF85-F440221B3157}" type="slidenum">
              <a:rPr lang="en-US" smtClean="0"/>
              <a:t>7</a:t>
            </a:fld>
            <a:endParaRPr lang="en-US"/>
          </a:p>
        </p:txBody>
      </p:sp>
    </p:spTree>
    <p:extLst>
      <p:ext uri="{BB962C8B-B14F-4D97-AF65-F5344CB8AC3E}">
        <p14:creationId xmlns:p14="http://schemas.microsoft.com/office/powerpoint/2010/main" val="4430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charset="0"/>
              <a:buChar char="•"/>
            </a:pPr>
            <a:r>
              <a:rPr lang="en-US" baseline="0" dirty="0" smtClean="0"/>
              <a:t>To prove his citizenship, the retired soldier presented his diploma to the governor who would break the seals and confirm that the texts matched and that the seals had not been tampered with</a:t>
            </a:r>
            <a:br>
              <a:rPr lang="en-US" baseline="0" dirty="0" smtClean="0"/>
            </a:br>
            <a:endParaRPr lang="en-US" baseline="0" dirty="0" smtClean="0"/>
          </a:p>
          <a:p>
            <a:pPr marL="228600" indent="-228600">
              <a:buFont typeface="Arial" charset="0"/>
              <a:buChar char="•"/>
            </a:pPr>
            <a:r>
              <a:rPr lang="en-US" baseline="0" dirty="0" smtClean="0"/>
              <a:t>They would compare this text with the one found in the military archive to confirm that the information was correct and not a forgery</a:t>
            </a:r>
          </a:p>
        </p:txBody>
      </p:sp>
      <p:sp>
        <p:nvSpPr>
          <p:cNvPr id="4" name="Slide Number Placeholder 3"/>
          <p:cNvSpPr>
            <a:spLocks noGrp="1"/>
          </p:cNvSpPr>
          <p:nvPr>
            <p:ph type="sldNum" sz="quarter" idx="10"/>
          </p:nvPr>
        </p:nvSpPr>
        <p:spPr/>
        <p:txBody>
          <a:bodyPr/>
          <a:lstStyle/>
          <a:p>
            <a:fld id="{AAF2AB21-64F9-8445-BF85-F440221B3157}" type="slidenum">
              <a:rPr lang="en-US" smtClean="0"/>
              <a:t>8</a:t>
            </a:fld>
            <a:endParaRPr lang="en-US"/>
          </a:p>
        </p:txBody>
      </p:sp>
    </p:spTree>
    <p:extLst>
      <p:ext uri="{BB962C8B-B14F-4D97-AF65-F5344CB8AC3E}">
        <p14:creationId xmlns:p14="http://schemas.microsoft.com/office/powerpoint/2010/main" val="151910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you are</a:t>
            </a:r>
            <a:r>
              <a:rPr lang="en-US" baseline="0" dirty="0" smtClean="0"/>
              <a:t> probably asking yourself, what on earth is this guy going on about?</a:t>
            </a:r>
          </a:p>
          <a:p>
            <a:endParaRPr lang="en-US" baseline="0" dirty="0" smtClean="0"/>
          </a:p>
          <a:p>
            <a:r>
              <a:rPr lang="en-US" baseline="0" dirty="0" smtClean="0"/>
              <a:t>I think this story illustrates a couple of key principles that may guide us in our discussion about data today:</a:t>
            </a:r>
          </a:p>
          <a:p>
            <a:endParaRPr lang="en-US" baseline="0" dirty="0" smtClean="0"/>
          </a:p>
          <a:p>
            <a:pPr marL="228600" indent="-228600">
              <a:buFont typeface="+mj-lt"/>
              <a:buAutoNum type="arabicPeriod"/>
            </a:pPr>
            <a:r>
              <a:rPr lang="en-US" baseline="0" dirty="0" smtClean="0"/>
              <a:t>First, people have been thinking about how to store and verify information for a very, very long time. </a:t>
            </a:r>
            <a:r>
              <a:rPr lang="en-US" baseline="0" dirty="0" smtClean="0"/>
              <a:t>The Roman military diploma </a:t>
            </a:r>
            <a:r>
              <a:rPr lang="en-US" baseline="0" dirty="0" smtClean="0"/>
              <a:t>is an ancestor to the principle of master data </a:t>
            </a:r>
            <a:r>
              <a:rPr lang="en-US" baseline="0" dirty="0" smtClean="0"/>
              <a:t>management which </a:t>
            </a:r>
            <a:r>
              <a:rPr lang="en-US" baseline="0" dirty="0" smtClean="0"/>
              <a:t>I will discuss </a:t>
            </a:r>
            <a:r>
              <a:rPr lang="en-US" baseline="0" dirty="0" smtClean="0"/>
              <a:t>here in </a:t>
            </a:r>
            <a:r>
              <a:rPr lang="en-US" baseline="0" dirty="0" smtClean="0"/>
              <a:t>a bit. </a:t>
            </a:r>
            <a:r>
              <a:rPr lang="en-US" baseline="0" dirty="0" smtClean="0"/>
              <a:t>Though this </a:t>
            </a:r>
            <a:r>
              <a:rPr lang="en-US" baseline="0" dirty="0" smtClean="0"/>
              <a:t>is not a new problem, </a:t>
            </a:r>
            <a:r>
              <a:rPr lang="en-US" baseline="0" dirty="0" smtClean="0"/>
              <a:t>the </a:t>
            </a:r>
            <a:r>
              <a:rPr lang="en-US" baseline="0" dirty="0" smtClean="0"/>
              <a:t>scale and </a:t>
            </a:r>
            <a:r>
              <a:rPr lang="en-US" baseline="0" dirty="0" smtClean="0"/>
              <a:t>technology for data has continues to </a:t>
            </a:r>
            <a:r>
              <a:rPr lang="en-US" baseline="0" dirty="0" smtClean="0"/>
              <a:t>drastically </a:t>
            </a:r>
            <a:r>
              <a:rPr lang="en-US" baseline="0" dirty="0" smtClean="0"/>
              <a:t>change.</a:t>
            </a:r>
            <a:r>
              <a:rPr lang="en-US" baseline="0" dirty="0" smtClean="0"/>
              <a:t/>
            </a:r>
            <a:br>
              <a:rPr lang="en-US" baseline="0" dirty="0" smtClean="0"/>
            </a:br>
            <a:endParaRPr lang="en-US" baseline="0" dirty="0" smtClean="0"/>
          </a:p>
          <a:p>
            <a:pPr marL="228600" indent="-228600">
              <a:buFont typeface="+mj-lt"/>
              <a:buAutoNum type="arabicPeriod"/>
            </a:pPr>
            <a:r>
              <a:rPr lang="en-US" baseline="0" dirty="0" smtClean="0"/>
              <a:t>Second, librarians have also been thinking about data problems for a very long time. The progression, and increasing importance, of ideas such as “big data” and “data management” over the last decade has demanded that librarians learn how to manage researchers’ data.</a:t>
            </a:r>
          </a:p>
          <a:p>
            <a:pPr marL="228600" indent="-228600">
              <a:buFont typeface="+mj-lt"/>
              <a:buAutoNum type="arabicPeriod"/>
            </a:pPr>
            <a:endParaRPr lang="en-US" baseline="0" dirty="0" smtClean="0"/>
          </a:p>
          <a:p>
            <a:pPr marL="0" indent="0">
              <a:buFont typeface="+mj-lt"/>
              <a:buNone/>
            </a:pPr>
            <a:r>
              <a:rPr lang="en-US" baseline="0" dirty="0" smtClean="0"/>
              <a:t>Today, I’d like to take a step back and spend some time thinking about how we can manage our own data to enhance our abilities to make data-driven collection development decisions.</a:t>
            </a:r>
          </a:p>
          <a:p>
            <a:pPr marL="0" indent="0">
              <a:buFont typeface="+mj-lt"/>
              <a:buNone/>
            </a:pPr>
            <a:endParaRPr lang="en-US" baseline="0" dirty="0" smtClean="0"/>
          </a:p>
          <a:p>
            <a:pPr marL="0" indent="0">
              <a:buFont typeface="+mj-lt"/>
              <a:buNone/>
            </a:pPr>
            <a:r>
              <a:rPr lang="en-US" baseline="0" dirty="0" smtClean="0"/>
              <a:t>You probably noticed that the title of my presentation is “Small Data Management” so before jumping into that, I’d like to very quickly define what I mean when I say “small data” as compared to “big data”.</a:t>
            </a:r>
            <a:endParaRPr lang="en-US" dirty="0" smtClean="0"/>
          </a:p>
          <a:p>
            <a:endParaRPr lang="en-US" dirty="0" smtClean="0"/>
          </a:p>
          <a:p>
            <a:r>
              <a:rPr lang="en-US" dirty="0" smtClean="0"/>
              <a:t>IMAGE: CC0 Creative Commons</a:t>
            </a:r>
            <a:r>
              <a:rPr lang="en-US" baseline="0" dirty="0" smtClean="0"/>
              <a:t> License—</a:t>
            </a:r>
            <a:r>
              <a:rPr lang="en-US" dirty="0" smtClean="0"/>
              <a:t>https://</a:t>
            </a:r>
            <a:r>
              <a:rPr lang="en-US" dirty="0" err="1" smtClean="0"/>
              <a:t>pixabay.com</a:t>
            </a:r>
            <a:r>
              <a:rPr lang="en-US" dirty="0" smtClean="0"/>
              <a:t>/</a:t>
            </a:r>
            <a:r>
              <a:rPr lang="en-US" dirty="0" err="1" smtClean="0"/>
              <a:t>en</a:t>
            </a:r>
            <a:r>
              <a:rPr lang="en-US" dirty="0" smtClean="0"/>
              <a:t>/question-mark-important-sign-1872665/</a:t>
            </a:r>
            <a:endParaRPr lang="en-US" dirty="0"/>
          </a:p>
        </p:txBody>
      </p:sp>
      <p:sp>
        <p:nvSpPr>
          <p:cNvPr id="4" name="Slide Number Placeholder 3"/>
          <p:cNvSpPr>
            <a:spLocks noGrp="1"/>
          </p:cNvSpPr>
          <p:nvPr>
            <p:ph type="sldNum" sz="quarter" idx="10"/>
          </p:nvPr>
        </p:nvSpPr>
        <p:spPr/>
        <p:txBody>
          <a:bodyPr/>
          <a:lstStyle/>
          <a:p>
            <a:fld id="{AAF2AB21-64F9-8445-BF85-F440221B3157}" type="slidenum">
              <a:rPr lang="en-US" smtClean="0"/>
              <a:t>9</a:t>
            </a:fld>
            <a:endParaRPr lang="en-US"/>
          </a:p>
        </p:txBody>
      </p:sp>
    </p:spTree>
    <p:extLst>
      <p:ext uri="{BB962C8B-B14F-4D97-AF65-F5344CB8AC3E}">
        <p14:creationId xmlns:p14="http://schemas.microsoft.com/office/powerpoint/2010/main" val="125224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BDF68E2-58F2-4D09-BE8B-E3BD06533059}" type="datetimeFigureOut">
              <a:rPr lang="en-US" smtClean="0"/>
              <a:t>10/16/17</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C9CAD897-D46E-4AD2-BD9B-49DD3E640873}" type="datetimeFigureOut">
              <a:rPr lang="en-US" smtClean="0"/>
              <a:t>10/16/17</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10/16/17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E26F7E3A-B166-407D-9866-32884E7D5B37}" type="datetimeFigureOut">
              <a:rPr lang="en-US" smtClean="0"/>
              <a:t>10/16/17</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10/16/17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20EBB0C4-6273-4C6E-B9BD-2EDC30F1CD52}" type="datetimeFigureOut">
              <a:rPr lang="en-US" smtClean="0"/>
              <a:t>10/16/17</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19AB4D41-86C1-4908-B66A-0B50CEB3BF29}" type="datetimeFigureOut">
              <a:rPr lang="en-US" smtClean="0"/>
              <a:t>10/16/17</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E6426E2C-56C1-4E0D-A793-0088A7FDD37E}" type="datetimeFigureOut">
              <a:rPr lang="en-US" smtClean="0"/>
              <a:t>10/16/17</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10/16/17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ext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title" hasCustomPrompt="1"/>
          </p:nvPr>
        </p:nvSpPr>
        <p:spPr>
          <a:xfrm>
            <a:off x="823948" y="1348993"/>
            <a:ext cx="10560332" cy="4581461"/>
          </a:xfrm>
        </p:spPr>
        <p:txBody>
          <a:bodyPr anchor="t"/>
          <a:lstStyle>
            <a:lvl1pPr algn="l">
              <a:defRPr>
                <a:solidFill>
                  <a:srgbClr val="898989"/>
                </a:solidFill>
                <a:latin typeface="Rockwell" charset="0"/>
                <a:ea typeface="Rockwell" charset="0"/>
                <a:cs typeface="Rockwell" charset="0"/>
              </a:defRPr>
            </a:lvl1pPr>
          </a:lstStyle>
          <a:p>
            <a:r>
              <a:rPr lang="en-US" dirty="0" smtClean="0"/>
              <a:t>Click to edit text</a:t>
            </a:r>
            <a:endParaRPr lang="en-US" dirty="0"/>
          </a:p>
        </p:txBody>
      </p:sp>
      <p:sp>
        <p:nvSpPr>
          <p:cNvPr id="3" name="Date Placeholder 2"/>
          <p:cNvSpPr>
            <a:spLocks noGrp="1"/>
          </p:cNvSpPr>
          <p:nvPr>
            <p:ph type="dt" sz="half" idx="10"/>
          </p:nvPr>
        </p:nvSpPr>
        <p:spPr/>
        <p:txBody>
          <a:bodyPr/>
          <a:lstStyle>
            <a:lvl1pPr>
              <a:defRPr>
                <a:solidFill>
                  <a:srgbClr val="898989"/>
                </a:solidFill>
              </a:defRPr>
            </a:lvl1pPr>
          </a:lstStyle>
          <a:p>
            <a:fld id="{C8C39B41-D8B5-4052-B551-9B5525EAA8B6}" type="datetimeFigureOut">
              <a:rPr lang="en-US" smtClean="0"/>
              <a:pPr/>
              <a:t>10/16/17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D94136C-8742-45B2-AF27-D93DF72833A9}" type="datetimeFigureOut">
              <a:rPr lang="en-US" smtClean="0"/>
              <a:t>10/16/17</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D94136C-8742-45B2-AF27-D93DF72833A9}" type="datetimeFigureOut">
              <a:rPr lang="en-US" smtClean="0"/>
              <a:t>10/16/17</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4FAB73BC-B049-4115-A692-8D63A059BFB8}"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98624D31-43A5-475A-80CF-332C9F6DCF35}" type="datetimeFigureOut">
              <a:rPr lang="en-US" smtClean="0"/>
              <a:t>10/16/17</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477625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81" r:id="rId7"/>
    <p:sldLayoutId id="2147483776" r:id="rId8"/>
    <p:sldLayoutId id="2147483782" r:id="rId9"/>
    <p:sldLayoutId id="2147483777" r:id="rId10"/>
    <p:sldLayoutId id="2147483778" r:id="rId11"/>
    <p:sldLayoutId id="2147483779" r:id="rId12"/>
    <p:sldLayoutId id="2147483780" r:id="rId13"/>
  </p:sldLayoutIdLst>
  <p:hf sldNum="0" hdr="0" ftr="0" dt="0"/>
  <p:txStyles>
    <p:titleStyle>
      <a:lvl1pPr algn="ctr" defTabSz="914400" rtl="0" eaLnBrk="1" latinLnBrk="0" hangingPunct="1">
        <a:lnSpc>
          <a:spcPct val="85000"/>
        </a:lnSpc>
        <a:spcBef>
          <a:spcPct val="0"/>
        </a:spcBef>
        <a:buNone/>
        <a:defRPr sz="4000" b="0" i="0" kern="1200" cap="none" spc="-150">
          <a:solidFill>
            <a:srgbClr val="767677"/>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rgbClr val="898989"/>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rgbClr val="898989"/>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rgbClr val="898989"/>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rgbClr val="898989"/>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6.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5.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6.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5.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1.wdp"/><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21.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3.wdp"/><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4.wdp"/><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5.wdp"/><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r>
              <a:rPr lang="en-US" dirty="0"/>
              <a:t>Small Data Management</a:t>
            </a:r>
          </a:p>
        </p:txBody>
      </p:sp>
      <p:sp>
        <p:nvSpPr>
          <p:cNvPr id="12" name="Subtitle 11"/>
          <p:cNvSpPr>
            <a:spLocks noGrp="1"/>
          </p:cNvSpPr>
          <p:nvPr>
            <p:ph type="subTitle" idx="1"/>
          </p:nvPr>
        </p:nvSpPr>
        <p:spPr/>
        <p:txBody>
          <a:bodyPr/>
          <a:lstStyle/>
          <a:p>
            <a:r>
              <a:rPr lang="en-US" dirty="0" smtClean="0"/>
              <a:t>Jared Howland</a:t>
            </a:r>
            <a:br>
              <a:rPr lang="en-US" dirty="0" smtClean="0"/>
            </a:br>
            <a:r>
              <a:rPr lang="en-US" dirty="0" smtClean="0"/>
              <a:t>Collection Development Coordinator</a:t>
            </a:r>
            <a:br>
              <a:rPr lang="en-US" dirty="0" smtClean="0"/>
            </a:br>
            <a:r>
              <a:rPr lang="en-US" dirty="0" smtClean="0"/>
              <a:t>Brigham Young University</a:t>
            </a:r>
            <a:endParaRPr lang="en-US" dirty="0"/>
          </a:p>
        </p:txBody>
      </p:sp>
    </p:spTree>
    <p:extLst>
      <p:ext uri="{BB962C8B-B14F-4D97-AF65-F5344CB8AC3E}">
        <p14:creationId xmlns:p14="http://schemas.microsoft.com/office/powerpoint/2010/main" val="1748525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Big</a:t>
            </a:r>
            <a:br>
              <a:rPr lang="en-US" dirty="0"/>
            </a:br>
            <a:r>
              <a:rPr lang="en-US" sz="2000" b="1" dirty="0" smtClean="0">
                <a:solidFill>
                  <a:srgbClr val="FFFF00"/>
                </a:solidFill>
              </a:rPr>
              <a:t>and</a:t>
            </a:r>
            <a:r>
              <a:rPr lang="en-US" dirty="0"/>
              <a:t/>
            </a:r>
            <a:br>
              <a:rPr lang="en-US" dirty="0"/>
            </a:br>
            <a:r>
              <a:rPr lang="en-US" dirty="0"/>
              <a:t>Small</a:t>
            </a:r>
            <a:br>
              <a:rPr lang="en-US" dirty="0"/>
            </a:br>
            <a:r>
              <a:rPr lang="en-US" dirty="0"/>
              <a:t>Data</a:t>
            </a:r>
          </a:p>
        </p:txBody>
      </p:sp>
      <p:sp>
        <p:nvSpPr>
          <p:cNvPr id="4" name="Text Placeholder 3"/>
          <p:cNvSpPr>
            <a:spLocks noGrp="1"/>
          </p:cNvSpPr>
          <p:nvPr>
            <p:ph type="body" idx="1"/>
          </p:nvPr>
        </p:nvSpPr>
        <p:spPr/>
        <p:txBody>
          <a:bodyPr/>
          <a:lstStyle/>
          <a:p>
            <a:r>
              <a:rPr lang="en-US" dirty="0" smtClean="0">
                <a:solidFill>
                  <a:schemeClr val="accent6"/>
                </a:solidFill>
              </a:rPr>
              <a:t>Big Data</a:t>
            </a:r>
            <a:r>
              <a:rPr lang="en-US" baseline="30000" dirty="0" smtClean="0"/>
              <a:t>1</a:t>
            </a:r>
            <a:endParaRPr lang="en-US" baseline="30000" dirty="0"/>
          </a:p>
        </p:txBody>
      </p:sp>
      <p:sp>
        <p:nvSpPr>
          <p:cNvPr id="5" name="Content Placeholder 4"/>
          <p:cNvSpPr>
            <a:spLocks noGrp="1"/>
          </p:cNvSpPr>
          <p:nvPr>
            <p:ph sz="half" idx="2"/>
          </p:nvPr>
        </p:nvSpPr>
        <p:spPr/>
        <p:txBody>
          <a:bodyPr>
            <a:noAutofit/>
          </a:bodyPr>
          <a:lstStyle/>
          <a:p>
            <a:pPr marL="0" indent="0">
              <a:buNone/>
            </a:pPr>
            <a:r>
              <a:rPr lang="en-US" sz="2400" dirty="0" smtClean="0"/>
              <a:t>[D]</a:t>
            </a:r>
            <a:r>
              <a:rPr lang="en-US" sz="2400" dirty="0" err="1" smtClean="0"/>
              <a:t>ata</a:t>
            </a:r>
            <a:r>
              <a:rPr lang="en-US" sz="2400" dirty="0" smtClean="0"/>
              <a:t> </a:t>
            </a:r>
            <a:r>
              <a:rPr lang="en-US" sz="2400" dirty="0"/>
              <a:t>sets that are so large or complex that traditional data processing application software is inadequate to deal with </a:t>
            </a:r>
            <a:r>
              <a:rPr lang="en-US" sz="2400" dirty="0" smtClean="0"/>
              <a:t>them</a:t>
            </a:r>
            <a:endParaRPr lang="en-US" sz="2400" baseline="30000" dirty="0"/>
          </a:p>
        </p:txBody>
      </p:sp>
      <p:sp>
        <p:nvSpPr>
          <p:cNvPr id="6" name="Text Placeholder 5"/>
          <p:cNvSpPr>
            <a:spLocks noGrp="1"/>
          </p:cNvSpPr>
          <p:nvPr>
            <p:ph type="body" sz="quarter" idx="3"/>
          </p:nvPr>
        </p:nvSpPr>
        <p:spPr/>
        <p:txBody>
          <a:bodyPr/>
          <a:lstStyle/>
          <a:p>
            <a:r>
              <a:rPr lang="en-US" dirty="0" smtClean="0">
                <a:solidFill>
                  <a:schemeClr val="accent6"/>
                </a:solidFill>
              </a:rPr>
              <a:t>Small Data</a:t>
            </a:r>
            <a:r>
              <a:rPr lang="en-US" baseline="30000" dirty="0" smtClean="0"/>
              <a:t>2</a:t>
            </a:r>
            <a:endParaRPr lang="en-US" baseline="30000" dirty="0"/>
          </a:p>
        </p:txBody>
      </p:sp>
      <p:sp>
        <p:nvSpPr>
          <p:cNvPr id="7" name="Content Placeholder 6"/>
          <p:cNvSpPr>
            <a:spLocks noGrp="1"/>
          </p:cNvSpPr>
          <p:nvPr>
            <p:ph sz="quarter" idx="4"/>
          </p:nvPr>
        </p:nvSpPr>
        <p:spPr/>
        <p:txBody>
          <a:bodyPr>
            <a:normAutofit/>
          </a:bodyPr>
          <a:lstStyle/>
          <a:p>
            <a:pPr marL="0" indent="0">
              <a:buNone/>
            </a:pPr>
            <a:r>
              <a:rPr lang="en-US" sz="2400" dirty="0" smtClean="0"/>
              <a:t>[D]</a:t>
            </a:r>
            <a:r>
              <a:rPr lang="en-US" sz="2400" dirty="0" err="1" smtClean="0"/>
              <a:t>ata</a:t>
            </a:r>
            <a:r>
              <a:rPr lang="en-US" sz="2400" dirty="0" smtClean="0"/>
              <a:t> </a:t>
            </a:r>
            <a:r>
              <a:rPr lang="en-US" sz="2400" dirty="0"/>
              <a:t>that is </a:t>
            </a:r>
            <a:r>
              <a:rPr lang="en-US" sz="2400" dirty="0" smtClean="0"/>
              <a:t>small </a:t>
            </a:r>
            <a:r>
              <a:rPr lang="en-US" sz="2400" dirty="0"/>
              <a:t>enough for human </a:t>
            </a:r>
            <a:r>
              <a:rPr lang="en-US" sz="2400" dirty="0" smtClean="0"/>
              <a:t>comprehension</a:t>
            </a:r>
            <a:endParaRPr lang="en-US" sz="2400" baseline="30000" dirty="0"/>
          </a:p>
        </p:txBody>
      </p:sp>
      <p:sp>
        <p:nvSpPr>
          <p:cNvPr id="9" name="Footer Placeholder 8"/>
          <p:cNvSpPr>
            <a:spLocks noGrp="1"/>
          </p:cNvSpPr>
          <p:nvPr>
            <p:ph type="ftr" sz="quarter" idx="11"/>
          </p:nvPr>
        </p:nvSpPr>
        <p:spPr/>
        <p:txBody>
          <a:bodyPr/>
          <a:lstStyle/>
          <a:p>
            <a:pPr algn="l"/>
            <a:r>
              <a:rPr lang="en-US" sz="1600" baseline="30000" dirty="0"/>
              <a:t>1</a:t>
            </a:r>
            <a:r>
              <a:rPr lang="en-US" sz="1600" dirty="0"/>
              <a:t> https://</a:t>
            </a:r>
            <a:r>
              <a:rPr lang="en-US" sz="1600" dirty="0" smtClean="0"/>
              <a:t>en.wikipedia.org/wiki/</a:t>
            </a:r>
            <a:r>
              <a:rPr lang="en-US" sz="1600" dirty="0" err="1" smtClean="0"/>
              <a:t>Big_data</a:t>
            </a:r>
            <a:endParaRPr lang="en-US" sz="1600" dirty="0" smtClean="0"/>
          </a:p>
          <a:p>
            <a:pPr algn="l"/>
            <a:r>
              <a:rPr lang="en-US" sz="1600" baseline="30000" dirty="0"/>
              <a:t>2</a:t>
            </a:r>
            <a:r>
              <a:rPr lang="en-US" sz="1600" dirty="0"/>
              <a:t> https://en.wikipedia.org/wiki/</a:t>
            </a:r>
            <a:r>
              <a:rPr lang="en-US" sz="1600" dirty="0" err="1"/>
              <a:t>Small_data</a:t>
            </a:r>
            <a:endParaRPr lang="en-US" sz="1600" dirty="0"/>
          </a:p>
        </p:txBody>
      </p:sp>
    </p:spTree>
    <p:extLst>
      <p:ext uri="{BB962C8B-B14F-4D97-AF65-F5344CB8AC3E}">
        <p14:creationId xmlns:p14="http://schemas.microsoft.com/office/powerpoint/2010/main" val="10143414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Problems</a:t>
            </a:r>
            <a:endParaRPr lang="en-US" dirty="0"/>
          </a:p>
        </p:txBody>
      </p:sp>
      <p:sp>
        <p:nvSpPr>
          <p:cNvPr id="4" name="TextBox 3"/>
          <p:cNvSpPr txBox="1"/>
          <p:nvPr/>
        </p:nvSpPr>
        <p:spPr>
          <a:xfrm>
            <a:off x="6427397" y="1496498"/>
            <a:ext cx="2357953" cy="646331"/>
          </a:xfrm>
          <a:prstGeom prst="rect">
            <a:avLst/>
          </a:prstGeom>
          <a:noFill/>
        </p:spPr>
        <p:txBody>
          <a:bodyPr wrap="none" rtlCol="0">
            <a:spAutoFit/>
          </a:bodyPr>
          <a:lstStyle/>
          <a:p>
            <a:r>
              <a:rPr lang="en-US" sz="3600" dirty="0" smtClean="0">
                <a:solidFill>
                  <a:srgbClr val="898989"/>
                </a:solidFill>
              </a:rPr>
              <a:t>Capturing</a:t>
            </a:r>
            <a:endParaRPr lang="en-US" sz="3600" dirty="0">
              <a:solidFill>
                <a:srgbClr val="898989"/>
              </a:solidFill>
            </a:endParaRPr>
          </a:p>
        </p:txBody>
      </p:sp>
      <p:sp>
        <p:nvSpPr>
          <p:cNvPr id="5" name="TextBox 4"/>
          <p:cNvSpPr txBox="1"/>
          <p:nvPr/>
        </p:nvSpPr>
        <p:spPr>
          <a:xfrm>
            <a:off x="5967241" y="5898856"/>
            <a:ext cx="1723164" cy="646331"/>
          </a:xfrm>
          <a:prstGeom prst="rect">
            <a:avLst/>
          </a:prstGeom>
          <a:noFill/>
        </p:spPr>
        <p:txBody>
          <a:bodyPr wrap="none" rtlCol="0">
            <a:spAutoFit/>
          </a:bodyPr>
          <a:lstStyle/>
          <a:p>
            <a:r>
              <a:rPr lang="en-US" sz="3600" smtClean="0">
                <a:solidFill>
                  <a:srgbClr val="898989"/>
                </a:solidFill>
              </a:rPr>
              <a:t>Storing</a:t>
            </a:r>
            <a:endParaRPr lang="en-US" sz="3600" dirty="0">
              <a:solidFill>
                <a:srgbClr val="898989"/>
              </a:solidFill>
            </a:endParaRPr>
          </a:p>
        </p:txBody>
      </p:sp>
      <p:sp>
        <p:nvSpPr>
          <p:cNvPr id="6" name="TextBox 5"/>
          <p:cNvSpPr txBox="1"/>
          <p:nvPr/>
        </p:nvSpPr>
        <p:spPr>
          <a:xfrm>
            <a:off x="8610904" y="4441555"/>
            <a:ext cx="2296206" cy="646331"/>
          </a:xfrm>
          <a:prstGeom prst="rect">
            <a:avLst/>
          </a:prstGeom>
          <a:noFill/>
        </p:spPr>
        <p:txBody>
          <a:bodyPr wrap="none" rtlCol="0">
            <a:spAutoFit/>
          </a:bodyPr>
          <a:lstStyle/>
          <a:p>
            <a:r>
              <a:rPr lang="en-US" sz="3600" dirty="0" smtClean="0">
                <a:solidFill>
                  <a:srgbClr val="898989"/>
                </a:solidFill>
              </a:rPr>
              <a:t>Analyzing</a:t>
            </a:r>
            <a:endParaRPr lang="en-US" sz="3600" dirty="0">
              <a:solidFill>
                <a:srgbClr val="898989"/>
              </a:solidFill>
            </a:endParaRPr>
          </a:p>
        </p:txBody>
      </p:sp>
      <p:sp>
        <p:nvSpPr>
          <p:cNvPr id="7" name="TextBox 6"/>
          <p:cNvSpPr txBox="1"/>
          <p:nvPr/>
        </p:nvSpPr>
        <p:spPr>
          <a:xfrm>
            <a:off x="8965230" y="5544565"/>
            <a:ext cx="2306209" cy="646331"/>
          </a:xfrm>
          <a:prstGeom prst="rect">
            <a:avLst/>
          </a:prstGeom>
          <a:noFill/>
        </p:spPr>
        <p:txBody>
          <a:bodyPr wrap="none" rtlCol="0">
            <a:spAutoFit/>
          </a:bodyPr>
          <a:lstStyle/>
          <a:p>
            <a:r>
              <a:rPr lang="en-US" sz="3600" dirty="0" smtClean="0">
                <a:solidFill>
                  <a:srgbClr val="898989"/>
                </a:solidFill>
              </a:rPr>
              <a:t>Searching</a:t>
            </a:r>
            <a:endParaRPr lang="en-US" sz="3600" dirty="0">
              <a:solidFill>
                <a:srgbClr val="898989"/>
              </a:solidFill>
            </a:endParaRPr>
          </a:p>
        </p:txBody>
      </p:sp>
      <p:sp>
        <p:nvSpPr>
          <p:cNvPr id="8" name="TextBox 7"/>
          <p:cNvSpPr txBox="1"/>
          <p:nvPr/>
        </p:nvSpPr>
        <p:spPr>
          <a:xfrm>
            <a:off x="9535950" y="2235539"/>
            <a:ext cx="1828962" cy="646331"/>
          </a:xfrm>
          <a:prstGeom prst="rect">
            <a:avLst/>
          </a:prstGeom>
          <a:noFill/>
        </p:spPr>
        <p:txBody>
          <a:bodyPr wrap="none" rtlCol="0">
            <a:spAutoFit/>
          </a:bodyPr>
          <a:lstStyle/>
          <a:p>
            <a:r>
              <a:rPr lang="en-US" sz="3600" dirty="0" smtClean="0">
                <a:solidFill>
                  <a:srgbClr val="898989"/>
                </a:solidFill>
              </a:rPr>
              <a:t>Sharing</a:t>
            </a:r>
            <a:endParaRPr lang="en-US" sz="3600" dirty="0">
              <a:solidFill>
                <a:srgbClr val="898989"/>
              </a:solidFill>
            </a:endParaRPr>
          </a:p>
        </p:txBody>
      </p:sp>
      <p:sp>
        <p:nvSpPr>
          <p:cNvPr id="9" name="TextBox 8"/>
          <p:cNvSpPr txBox="1"/>
          <p:nvPr/>
        </p:nvSpPr>
        <p:spPr>
          <a:xfrm>
            <a:off x="5503172" y="4798268"/>
            <a:ext cx="2651303" cy="646331"/>
          </a:xfrm>
          <a:prstGeom prst="rect">
            <a:avLst/>
          </a:prstGeom>
          <a:noFill/>
        </p:spPr>
        <p:txBody>
          <a:bodyPr wrap="none" rtlCol="0">
            <a:spAutoFit/>
          </a:bodyPr>
          <a:lstStyle/>
          <a:p>
            <a:r>
              <a:rPr lang="en-US" sz="3600" smtClean="0">
                <a:solidFill>
                  <a:srgbClr val="898989"/>
                </a:solidFill>
              </a:rPr>
              <a:t>Transfering</a:t>
            </a:r>
            <a:endParaRPr lang="en-US" sz="3600" dirty="0">
              <a:solidFill>
                <a:srgbClr val="898989"/>
              </a:solidFill>
            </a:endParaRPr>
          </a:p>
        </p:txBody>
      </p:sp>
      <p:sp>
        <p:nvSpPr>
          <p:cNvPr id="10" name="TextBox 9"/>
          <p:cNvSpPr txBox="1"/>
          <p:nvPr/>
        </p:nvSpPr>
        <p:spPr>
          <a:xfrm>
            <a:off x="9187104" y="3338547"/>
            <a:ext cx="2526654" cy="646331"/>
          </a:xfrm>
          <a:prstGeom prst="rect">
            <a:avLst/>
          </a:prstGeom>
          <a:noFill/>
        </p:spPr>
        <p:txBody>
          <a:bodyPr wrap="none" rtlCol="0">
            <a:spAutoFit/>
          </a:bodyPr>
          <a:lstStyle/>
          <a:p>
            <a:r>
              <a:rPr lang="en-US" sz="3600" dirty="0" smtClean="0">
                <a:solidFill>
                  <a:srgbClr val="898989"/>
                </a:solidFill>
              </a:rPr>
              <a:t>Visualizing</a:t>
            </a:r>
            <a:endParaRPr lang="en-US" sz="3600" dirty="0">
              <a:solidFill>
                <a:srgbClr val="898989"/>
              </a:solidFill>
            </a:endParaRPr>
          </a:p>
        </p:txBody>
      </p:sp>
      <p:sp>
        <p:nvSpPr>
          <p:cNvPr id="11" name="TextBox 10"/>
          <p:cNvSpPr txBox="1"/>
          <p:nvPr/>
        </p:nvSpPr>
        <p:spPr>
          <a:xfrm>
            <a:off x="8965230" y="1132531"/>
            <a:ext cx="2225802" cy="646331"/>
          </a:xfrm>
          <a:prstGeom prst="rect">
            <a:avLst/>
          </a:prstGeom>
          <a:noFill/>
        </p:spPr>
        <p:txBody>
          <a:bodyPr wrap="none" rtlCol="0">
            <a:spAutoFit/>
          </a:bodyPr>
          <a:lstStyle/>
          <a:p>
            <a:r>
              <a:rPr lang="en-US" sz="3600" dirty="0" smtClean="0">
                <a:solidFill>
                  <a:srgbClr val="898989"/>
                </a:solidFill>
              </a:rPr>
              <a:t>Querying</a:t>
            </a:r>
            <a:endParaRPr lang="en-US" sz="3600" dirty="0">
              <a:solidFill>
                <a:srgbClr val="898989"/>
              </a:solidFill>
            </a:endParaRPr>
          </a:p>
        </p:txBody>
      </p:sp>
      <p:sp>
        <p:nvSpPr>
          <p:cNvPr id="12" name="TextBox 11"/>
          <p:cNvSpPr txBox="1"/>
          <p:nvPr/>
        </p:nvSpPr>
        <p:spPr>
          <a:xfrm>
            <a:off x="5358378" y="395908"/>
            <a:ext cx="2146742" cy="646331"/>
          </a:xfrm>
          <a:prstGeom prst="rect">
            <a:avLst/>
          </a:prstGeom>
          <a:noFill/>
        </p:spPr>
        <p:txBody>
          <a:bodyPr wrap="none" rtlCol="0">
            <a:spAutoFit/>
          </a:bodyPr>
          <a:lstStyle/>
          <a:p>
            <a:r>
              <a:rPr lang="en-US" sz="3600" dirty="0" smtClean="0">
                <a:solidFill>
                  <a:srgbClr val="898989"/>
                </a:solidFill>
              </a:rPr>
              <a:t>Updating</a:t>
            </a:r>
            <a:endParaRPr lang="en-US" sz="3600" dirty="0">
              <a:solidFill>
                <a:srgbClr val="898989"/>
              </a:solidFill>
            </a:endParaRPr>
          </a:p>
        </p:txBody>
      </p:sp>
      <p:sp>
        <p:nvSpPr>
          <p:cNvPr id="13" name="TextBox 12"/>
          <p:cNvSpPr txBox="1"/>
          <p:nvPr/>
        </p:nvSpPr>
        <p:spPr>
          <a:xfrm>
            <a:off x="5814188" y="2597088"/>
            <a:ext cx="2083840" cy="646331"/>
          </a:xfrm>
          <a:prstGeom prst="rect">
            <a:avLst/>
          </a:prstGeom>
          <a:noFill/>
        </p:spPr>
        <p:txBody>
          <a:bodyPr wrap="none" rtlCol="0">
            <a:spAutoFit/>
          </a:bodyPr>
          <a:lstStyle/>
          <a:p>
            <a:r>
              <a:rPr lang="en-US" sz="3600" dirty="0" smtClean="0">
                <a:solidFill>
                  <a:srgbClr val="898989"/>
                </a:solidFill>
              </a:rPr>
              <a:t>Securing</a:t>
            </a:r>
            <a:endParaRPr lang="en-US" sz="3600" dirty="0">
              <a:solidFill>
                <a:srgbClr val="898989"/>
              </a:solidFill>
            </a:endParaRPr>
          </a:p>
        </p:txBody>
      </p:sp>
      <p:sp>
        <p:nvSpPr>
          <p:cNvPr id="14" name="TextBox 13"/>
          <p:cNvSpPr txBox="1"/>
          <p:nvPr/>
        </p:nvSpPr>
        <p:spPr>
          <a:xfrm>
            <a:off x="4842563" y="3697678"/>
            <a:ext cx="1764714" cy="646331"/>
          </a:xfrm>
          <a:prstGeom prst="rect">
            <a:avLst/>
          </a:prstGeom>
          <a:noFill/>
        </p:spPr>
        <p:txBody>
          <a:bodyPr wrap="none" rtlCol="0">
            <a:spAutoFit/>
          </a:bodyPr>
          <a:lstStyle/>
          <a:p>
            <a:r>
              <a:rPr lang="en-US" sz="3600" dirty="0" smtClean="0">
                <a:solidFill>
                  <a:srgbClr val="898989"/>
                </a:solidFill>
              </a:rPr>
              <a:t>Privacy</a:t>
            </a:r>
            <a:endParaRPr lang="en-US" sz="3600" dirty="0">
              <a:solidFill>
                <a:srgbClr val="898989"/>
              </a:solidFill>
            </a:endParaRPr>
          </a:p>
        </p:txBody>
      </p:sp>
      <p:sp>
        <p:nvSpPr>
          <p:cNvPr id="15" name="TextBox 14"/>
          <p:cNvSpPr txBox="1"/>
          <p:nvPr/>
        </p:nvSpPr>
        <p:spPr>
          <a:xfrm>
            <a:off x="8368241" y="29523"/>
            <a:ext cx="2781531" cy="646331"/>
          </a:xfrm>
          <a:prstGeom prst="rect">
            <a:avLst/>
          </a:prstGeom>
          <a:noFill/>
        </p:spPr>
        <p:txBody>
          <a:bodyPr wrap="none" rtlCol="0">
            <a:spAutoFit/>
          </a:bodyPr>
          <a:lstStyle/>
          <a:p>
            <a:r>
              <a:rPr lang="en-US" sz="3600" dirty="0" smtClean="0">
                <a:solidFill>
                  <a:srgbClr val="898989"/>
                </a:solidFill>
              </a:rPr>
              <a:t>Normalizing</a:t>
            </a:r>
            <a:endParaRPr lang="en-US" sz="3600" dirty="0">
              <a:solidFill>
                <a:srgbClr val="898989"/>
              </a:solidFill>
            </a:endParaRPr>
          </a:p>
        </p:txBody>
      </p:sp>
    </p:spTree>
    <p:extLst>
      <p:ext uri="{BB962C8B-B14F-4D97-AF65-F5344CB8AC3E}">
        <p14:creationId xmlns:p14="http://schemas.microsoft.com/office/powerpoint/2010/main" val="46850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Problems</a:t>
            </a:r>
            <a:endParaRPr lang="en-US" dirty="0"/>
          </a:p>
        </p:txBody>
      </p:sp>
      <p:sp>
        <p:nvSpPr>
          <p:cNvPr id="4" name="TextBox 3"/>
          <p:cNvSpPr txBox="1"/>
          <p:nvPr/>
        </p:nvSpPr>
        <p:spPr>
          <a:xfrm>
            <a:off x="6442387" y="1508296"/>
            <a:ext cx="2499659" cy="646331"/>
          </a:xfrm>
          <a:prstGeom prst="rect">
            <a:avLst/>
          </a:prstGeom>
          <a:noFill/>
        </p:spPr>
        <p:txBody>
          <a:bodyPr wrap="none" rtlCol="0">
            <a:spAutoFit/>
          </a:bodyPr>
          <a:lstStyle/>
          <a:p>
            <a:r>
              <a:rPr lang="en-US" sz="3600" b="1" dirty="0" smtClean="0">
                <a:solidFill>
                  <a:schemeClr val="accent6"/>
                </a:solidFill>
              </a:rPr>
              <a:t>Capturing</a:t>
            </a:r>
            <a:endParaRPr lang="en-US" sz="3600" b="1" dirty="0">
              <a:solidFill>
                <a:schemeClr val="accent6"/>
              </a:solidFill>
            </a:endParaRPr>
          </a:p>
        </p:txBody>
      </p:sp>
      <p:sp>
        <p:nvSpPr>
          <p:cNvPr id="5" name="TextBox 4"/>
          <p:cNvSpPr txBox="1"/>
          <p:nvPr/>
        </p:nvSpPr>
        <p:spPr>
          <a:xfrm>
            <a:off x="5967241" y="5898856"/>
            <a:ext cx="1811586" cy="646331"/>
          </a:xfrm>
          <a:prstGeom prst="rect">
            <a:avLst/>
          </a:prstGeom>
          <a:noFill/>
        </p:spPr>
        <p:txBody>
          <a:bodyPr wrap="none" rtlCol="0">
            <a:spAutoFit/>
          </a:bodyPr>
          <a:lstStyle/>
          <a:p>
            <a:r>
              <a:rPr lang="en-US" sz="3600" b="1" dirty="0" smtClean="0">
                <a:solidFill>
                  <a:schemeClr val="accent6"/>
                </a:solidFill>
              </a:rPr>
              <a:t>Storing</a:t>
            </a:r>
            <a:endParaRPr lang="en-US" sz="3600" b="1" dirty="0">
              <a:solidFill>
                <a:schemeClr val="accent6"/>
              </a:solidFill>
            </a:endParaRPr>
          </a:p>
        </p:txBody>
      </p:sp>
      <p:sp>
        <p:nvSpPr>
          <p:cNvPr id="9" name="TextBox 8"/>
          <p:cNvSpPr txBox="1"/>
          <p:nvPr/>
        </p:nvSpPr>
        <p:spPr>
          <a:xfrm>
            <a:off x="5503172" y="4801216"/>
            <a:ext cx="2883995" cy="646331"/>
          </a:xfrm>
          <a:prstGeom prst="rect">
            <a:avLst/>
          </a:prstGeom>
          <a:noFill/>
        </p:spPr>
        <p:txBody>
          <a:bodyPr wrap="none" rtlCol="0">
            <a:spAutoFit/>
          </a:bodyPr>
          <a:lstStyle/>
          <a:p>
            <a:r>
              <a:rPr lang="en-US" sz="3600" b="1" smtClean="0">
                <a:solidFill>
                  <a:schemeClr val="accent6"/>
                </a:solidFill>
              </a:rPr>
              <a:t>Transfering</a:t>
            </a:r>
            <a:endParaRPr lang="en-US" sz="3600" b="1" dirty="0">
              <a:solidFill>
                <a:schemeClr val="accent6"/>
              </a:solidFill>
            </a:endParaRPr>
          </a:p>
        </p:txBody>
      </p:sp>
      <p:sp>
        <p:nvSpPr>
          <p:cNvPr id="12" name="TextBox 11"/>
          <p:cNvSpPr txBox="1"/>
          <p:nvPr/>
        </p:nvSpPr>
        <p:spPr>
          <a:xfrm>
            <a:off x="5358378" y="410656"/>
            <a:ext cx="2242922" cy="646331"/>
          </a:xfrm>
          <a:prstGeom prst="rect">
            <a:avLst/>
          </a:prstGeom>
          <a:noFill/>
        </p:spPr>
        <p:txBody>
          <a:bodyPr wrap="none" rtlCol="0">
            <a:spAutoFit/>
          </a:bodyPr>
          <a:lstStyle/>
          <a:p>
            <a:r>
              <a:rPr lang="en-US" sz="3600" b="1" dirty="0" smtClean="0">
                <a:solidFill>
                  <a:schemeClr val="accent6"/>
                </a:solidFill>
              </a:rPr>
              <a:t>Updating</a:t>
            </a:r>
            <a:endParaRPr lang="en-US" sz="3600" b="1" dirty="0">
              <a:solidFill>
                <a:schemeClr val="accent6"/>
              </a:solidFill>
            </a:endParaRPr>
          </a:p>
        </p:txBody>
      </p:sp>
      <p:sp>
        <p:nvSpPr>
          <p:cNvPr id="13" name="TextBox 12"/>
          <p:cNvSpPr txBox="1"/>
          <p:nvPr/>
        </p:nvSpPr>
        <p:spPr>
          <a:xfrm>
            <a:off x="5814188" y="2605936"/>
            <a:ext cx="2083840" cy="646331"/>
          </a:xfrm>
          <a:prstGeom prst="rect">
            <a:avLst/>
          </a:prstGeom>
          <a:noFill/>
        </p:spPr>
        <p:txBody>
          <a:bodyPr wrap="none" rtlCol="0">
            <a:spAutoFit/>
          </a:bodyPr>
          <a:lstStyle/>
          <a:p>
            <a:r>
              <a:rPr lang="en-US" sz="3600" dirty="0" smtClean="0">
                <a:solidFill>
                  <a:schemeClr val="bg2">
                    <a:lumMod val="75000"/>
                  </a:schemeClr>
                </a:solidFill>
              </a:rPr>
              <a:t>Securing</a:t>
            </a:r>
            <a:endParaRPr lang="en-US" sz="3600" dirty="0">
              <a:solidFill>
                <a:schemeClr val="bg2">
                  <a:lumMod val="75000"/>
                </a:schemeClr>
              </a:solidFill>
            </a:endParaRPr>
          </a:p>
        </p:txBody>
      </p:sp>
      <p:sp>
        <p:nvSpPr>
          <p:cNvPr id="14" name="TextBox 13"/>
          <p:cNvSpPr txBox="1"/>
          <p:nvPr/>
        </p:nvSpPr>
        <p:spPr>
          <a:xfrm>
            <a:off x="4842563" y="3703576"/>
            <a:ext cx="1764714" cy="646331"/>
          </a:xfrm>
          <a:prstGeom prst="rect">
            <a:avLst/>
          </a:prstGeom>
          <a:noFill/>
        </p:spPr>
        <p:txBody>
          <a:bodyPr wrap="none" rtlCol="0">
            <a:spAutoFit/>
          </a:bodyPr>
          <a:lstStyle/>
          <a:p>
            <a:r>
              <a:rPr lang="en-US" sz="3600" dirty="0" smtClean="0">
                <a:solidFill>
                  <a:schemeClr val="bg2">
                    <a:lumMod val="75000"/>
                  </a:schemeClr>
                </a:solidFill>
              </a:rPr>
              <a:t>Privacy</a:t>
            </a:r>
            <a:endParaRPr lang="en-US" sz="3600" dirty="0">
              <a:solidFill>
                <a:schemeClr val="bg2">
                  <a:lumMod val="75000"/>
                </a:schemeClr>
              </a:solidFill>
            </a:endParaRPr>
          </a:p>
        </p:txBody>
      </p:sp>
      <p:sp>
        <p:nvSpPr>
          <p:cNvPr id="15" name="TextBox 14"/>
          <p:cNvSpPr txBox="1"/>
          <p:nvPr/>
        </p:nvSpPr>
        <p:spPr>
          <a:xfrm>
            <a:off x="8610904" y="4441555"/>
            <a:ext cx="2296206" cy="646331"/>
          </a:xfrm>
          <a:prstGeom prst="rect">
            <a:avLst/>
          </a:prstGeom>
          <a:noFill/>
        </p:spPr>
        <p:txBody>
          <a:bodyPr wrap="none" rtlCol="0">
            <a:spAutoFit/>
          </a:bodyPr>
          <a:lstStyle/>
          <a:p>
            <a:r>
              <a:rPr lang="en-US" sz="3600" dirty="0" smtClean="0">
                <a:solidFill>
                  <a:srgbClr val="898989"/>
                </a:solidFill>
              </a:rPr>
              <a:t>Analyzing</a:t>
            </a:r>
            <a:endParaRPr lang="en-US" sz="3600" dirty="0">
              <a:solidFill>
                <a:srgbClr val="898989"/>
              </a:solidFill>
            </a:endParaRPr>
          </a:p>
        </p:txBody>
      </p:sp>
      <p:sp>
        <p:nvSpPr>
          <p:cNvPr id="16" name="TextBox 15"/>
          <p:cNvSpPr txBox="1"/>
          <p:nvPr/>
        </p:nvSpPr>
        <p:spPr>
          <a:xfrm>
            <a:off x="8800340" y="5544565"/>
            <a:ext cx="2459328" cy="646331"/>
          </a:xfrm>
          <a:prstGeom prst="rect">
            <a:avLst/>
          </a:prstGeom>
          <a:noFill/>
        </p:spPr>
        <p:txBody>
          <a:bodyPr wrap="none" rtlCol="0">
            <a:spAutoFit/>
          </a:bodyPr>
          <a:lstStyle/>
          <a:p>
            <a:r>
              <a:rPr lang="en-US" sz="3600" b="1" dirty="0" smtClean="0">
                <a:solidFill>
                  <a:schemeClr val="accent6"/>
                </a:solidFill>
              </a:rPr>
              <a:t>Searching</a:t>
            </a:r>
            <a:endParaRPr lang="en-US" sz="3600" b="1" dirty="0">
              <a:solidFill>
                <a:schemeClr val="accent6"/>
              </a:solidFill>
            </a:endParaRPr>
          </a:p>
        </p:txBody>
      </p:sp>
      <p:sp>
        <p:nvSpPr>
          <p:cNvPr id="17" name="TextBox 16"/>
          <p:cNvSpPr txBox="1"/>
          <p:nvPr/>
        </p:nvSpPr>
        <p:spPr>
          <a:xfrm>
            <a:off x="9535950" y="2235539"/>
            <a:ext cx="1946238" cy="646331"/>
          </a:xfrm>
          <a:prstGeom prst="rect">
            <a:avLst/>
          </a:prstGeom>
          <a:noFill/>
        </p:spPr>
        <p:txBody>
          <a:bodyPr wrap="none" rtlCol="0">
            <a:spAutoFit/>
          </a:bodyPr>
          <a:lstStyle/>
          <a:p>
            <a:r>
              <a:rPr lang="en-US" sz="3600" b="1" dirty="0" smtClean="0">
                <a:solidFill>
                  <a:schemeClr val="accent6"/>
                </a:solidFill>
              </a:rPr>
              <a:t>Sharing</a:t>
            </a:r>
            <a:endParaRPr lang="en-US" sz="3600" b="1" dirty="0">
              <a:solidFill>
                <a:schemeClr val="accent6"/>
              </a:solidFill>
            </a:endParaRPr>
          </a:p>
        </p:txBody>
      </p:sp>
      <p:sp>
        <p:nvSpPr>
          <p:cNvPr id="18" name="TextBox 17"/>
          <p:cNvSpPr txBox="1"/>
          <p:nvPr/>
        </p:nvSpPr>
        <p:spPr>
          <a:xfrm>
            <a:off x="9187104" y="3338547"/>
            <a:ext cx="2526654" cy="646331"/>
          </a:xfrm>
          <a:prstGeom prst="rect">
            <a:avLst/>
          </a:prstGeom>
          <a:noFill/>
        </p:spPr>
        <p:txBody>
          <a:bodyPr wrap="none" rtlCol="0">
            <a:spAutoFit/>
          </a:bodyPr>
          <a:lstStyle/>
          <a:p>
            <a:r>
              <a:rPr lang="en-US" sz="3600" dirty="0" smtClean="0">
                <a:solidFill>
                  <a:srgbClr val="898989"/>
                </a:solidFill>
              </a:rPr>
              <a:t>Visualizing</a:t>
            </a:r>
            <a:endParaRPr lang="en-US" sz="3600" dirty="0">
              <a:solidFill>
                <a:srgbClr val="898989"/>
              </a:solidFill>
            </a:endParaRPr>
          </a:p>
        </p:txBody>
      </p:sp>
      <p:sp>
        <p:nvSpPr>
          <p:cNvPr id="19" name="TextBox 18"/>
          <p:cNvSpPr txBox="1"/>
          <p:nvPr/>
        </p:nvSpPr>
        <p:spPr>
          <a:xfrm>
            <a:off x="8965230" y="1132531"/>
            <a:ext cx="2225802" cy="646331"/>
          </a:xfrm>
          <a:prstGeom prst="rect">
            <a:avLst/>
          </a:prstGeom>
          <a:noFill/>
        </p:spPr>
        <p:txBody>
          <a:bodyPr wrap="none" rtlCol="0">
            <a:spAutoFit/>
          </a:bodyPr>
          <a:lstStyle/>
          <a:p>
            <a:r>
              <a:rPr lang="en-US" sz="3600" dirty="0" smtClean="0">
                <a:solidFill>
                  <a:srgbClr val="898989"/>
                </a:solidFill>
              </a:rPr>
              <a:t>Querying</a:t>
            </a:r>
            <a:endParaRPr lang="en-US" sz="3600" dirty="0">
              <a:solidFill>
                <a:srgbClr val="898989"/>
              </a:solidFill>
            </a:endParaRPr>
          </a:p>
        </p:txBody>
      </p:sp>
      <p:sp>
        <p:nvSpPr>
          <p:cNvPr id="20" name="TextBox 19"/>
          <p:cNvSpPr txBox="1"/>
          <p:nvPr/>
        </p:nvSpPr>
        <p:spPr>
          <a:xfrm>
            <a:off x="8368241" y="29523"/>
            <a:ext cx="2781531" cy="646331"/>
          </a:xfrm>
          <a:prstGeom prst="rect">
            <a:avLst/>
          </a:prstGeom>
          <a:noFill/>
        </p:spPr>
        <p:txBody>
          <a:bodyPr wrap="none" rtlCol="0">
            <a:spAutoFit/>
          </a:bodyPr>
          <a:lstStyle/>
          <a:p>
            <a:r>
              <a:rPr lang="en-US" sz="3600" dirty="0" smtClean="0">
                <a:solidFill>
                  <a:srgbClr val="898989"/>
                </a:solidFill>
              </a:rPr>
              <a:t>Normalizing</a:t>
            </a:r>
            <a:endParaRPr lang="en-US" sz="3600" dirty="0">
              <a:solidFill>
                <a:srgbClr val="898989"/>
              </a:solidFill>
            </a:endParaRPr>
          </a:p>
        </p:txBody>
      </p:sp>
    </p:spTree>
    <p:extLst>
      <p:ext uri="{BB962C8B-B14F-4D97-AF65-F5344CB8AC3E}">
        <p14:creationId xmlns:p14="http://schemas.microsoft.com/office/powerpoint/2010/main" val="500258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Data Management</a:t>
            </a:r>
            <a:r>
              <a:rPr lang="en-US" dirty="0"/>
              <a:t/>
            </a:r>
            <a:br>
              <a:rPr lang="en-US" dirty="0"/>
            </a:br>
            <a:r>
              <a:rPr lang="en-US" sz="2000" b="1" dirty="0" smtClean="0">
                <a:solidFill>
                  <a:srgbClr val="FFFF00"/>
                </a:solidFill>
              </a:rPr>
              <a:t>and</a:t>
            </a:r>
            <a:r>
              <a:rPr lang="en-US" dirty="0"/>
              <a:t/>
            </a:r>
            <a:br>
              <a:rPr lang="en-US" dirty="0"/>
            </a:br>
            <a:r>
              <a:rPr lang="en-US" dirty="0" smtClean="0"/>
              <a:t>Master Data Management</a:t>
            </a:r>
            <a:endParaRPr lang="en-US" dirty="0"/>
          </a:p>
        </p:txBody>
      </p:sp>
      <p:sp>
        <p:nvSpPr>
          <p:cNvPr id="4" name="Text Placeholder 3"/>
          <p:cNvSpPr>
            <a:spLocks noGrp="1"/>
          </p:cNvSpPr>
          <p:nvPr>
            <p:ph type="body" idx="1"/>
          </p:nvPr>
        </p:nvSpPr>
        <p:spPr>
          <a:xfrm>
            <a:off x="5125137" y="193585"/>
            <a:ext cx="6265088" cy="685800"/>
          </a:xfrm>
        </p:spPr>
        <p:txBody>
          <a:bodyPr/>
          <a:lstStyle/>
          <a:p>
            <a:r>
              <a:rPr lang="en-US" dirty="0" smtClean="0">
                <a:solidFill>
                  <a:schemeClr val="accent6"/>
                </a:solidFill>
              </a:rPr>
              <a:t>Data Management</a:t>
            </a:r>
            <a:r>
              <a:rPr lang="en-US" baseline="30000" dirty="0" smtClean="0"/>
              <a:t>1</a:t>
            </a:r>
            <a:endParaRPr lang="en-US" baseline="30000" dirty="0"/>
          </a:p>
        </p:txBody>
      </p:sp>
      <p:graphicFrame>
        <p:nvGraphicFramePr>
          <p:cNvPr id="2" name="Content Placeholder 1"/>
          <p:cNvGraphicFramePr>
            <a:graphicFrameLocks noGrp="1"/>
          </p:cNvGraphicFramePr>
          <p:nvPr>
            <p:ph sz="half" idx="2"/>
            <p:extLst>
              <p:ext uri="{D42A27DB-BD31-4B8C-83A1-F6EECF244321}">
                <p14:modId xmlns:p14="http://schemas.microsoft.com/office/powerpoint/2010/main" val="1598788104"/>
              </p:ext>
            </p:extLst>
          </p:nvPr>
        </p:nvGraphicFramePr>
        <p:xfrm>
          <a:off x="5201066" y="879475"/>
          <a:ext cx="6264276" cy="2936240"/>
        </p:xfrm>
        <a:graphic>
          <a:graphicData uri="http://schemas.openxmlformats.org/drawingml/2006/table">
            <a:tbl>
              <a:tblPr bandRow="1">
                <a:tableStyleId>{5C22544A-7EE6-4342-B048-85BDC9FD1C3A}</a:tableStyleId>
              </a:tblPr>
              <a:tblGrid>
                <a:gridCol w="3132138"/>
                <a:gridCol w="3132138"/>
              </a:tblGrid>
              <a:tr h="370840">
                <a:tc>
                  <a:txBody>
                    <a:bodyPr/>
                    <a:lstStyle/>
                    <a:p>
                      <a:r>
                        <a:rPr lang="en-US" dirty="0" smtClean="0">
                          <a:solidFill>
                            <a:srgbClr val="767677"/>
                          </a:solidFill>
                        </a:rPr>
                        <a:t>Data governance</a:t>
                      </a:r>
                      <a:endParaRPr lang="en-US" dirty="0">
                        <a:solidFill>
                          <a:srgbClr val="767677"/>
                        </a:solidFill>
                      </a:endParaRPr>
                    </a:p>
                  </a:txBody>
                  <a:tcPr/>
                </a:tc>
                <a:tc>
                  <a:txBody>
                    <a:bodyPr/>
                    <a:lstStyle/>
                    <a:p>
                      <a:r>
                        <a:rPr lang="en-US" dirty="0" smtClean="0">
                          <a:solidFill>
                            <a:srgbClr val="767677"/>
                          </a:solidFill>
                        </a:rPr>
                        <a:t>Reference &amp;</a:t>
                      </a:r>
                      <a:r>
                        <a:rPr lang="en-US" baseline="0" dirty="0" smtClean="0">
                          <a:solidFill>
                            <a:srgbClr val="767677"/>
                          </a:solidFill>
                        </a:rPr>
                        <a:t> master data management</a:t>
                      </a:r>
                      <a:endParaRPr lang="en-US" dirty="0">
                        <a:solidFill>
                          <a:srgbClr val="767677"/>
                        </a:solidFill>
                      </a:endParaRPr>
                    </a:p>
                  </a:txBody>
                  <a:tcPr/>
                </a:tc>
              </a:tr>
              <a:tr h="370840">
                <a:tc>
                  <a:txBody>
                    <a:bodyPr/>
                    <a:lstStyle/>
                    <a:p>
                      <a:r>
                        <a:rPr lang="en-US" dirty="0" smtClean="0">
                          <a:solidFill>
                            <a:srgbClr val="767677"/>
                          </a:solidFill>
                        </a:rPr>
                        <a:t>Data architecture, analysis, &amp; design</a:t>
                      </a:r>
                      <a:endParaRPr lang="en-US" dirty="0">
                        <a:solidFill>
                          <a:srgbClr val="767677"/>
                        </a:solidFill>
                      </a:endParaRPr>
                    </a:p>
                  </a:txBody>
                  <a:tcPr/>
                </a:tc>
                <a:tc>
                  <a:txBody>
                    <a:bodyPr/>
                    <a:lstStyle/>
                    <a:p>
                      <a:r>
                        <a:rPr lang="en-US" dirty="0" smtClean="0">
                          <a:solidFill>
                            <a:srgbClr val="767677"/>
                          </a:solidFill>
                        </a:rPr>
                        <a:t>Data warehousing &amp;</a:t>
                      </a:r>
                      <a:r>
                        <a:rPr lang="en-US" baseline="0" dirty="0" smtClean="0">
                          <a:solidFill>
                            <a:srgbClr val="767677"/>
                          </a:solidFill>
                        </a:rPr>
                        <a:t> business intelligence management</a:t>
                      </a:r>
                      <a:endParaRPr lang="en-US" dirty="0">
                        <a:solidFill>
                          <a:srgbClr val="767677"/>
                        </a:solidFill>
                      </a:endParaRPr>
                    </a:p>
                  </a:txBody>
                  <a:tcPr/>
                </a:tc>
              </a:tr>
              <a:tr h="370840">
                <a:tc>
                  <a:txBody>
                    <a:bodyPr/>
                    <a:lstStyle/>
                    <a:p>
                      <a:r>
                        <a:rPr lang="en-US" dirty="0" smtClean="0">
                          <a:solidFill>
                            <a:srgbClr val="767677"/>
                          </a:solidFill>
                        </a:rPr>
                        <a:t>Database management</a:t>
                      </a:r>
                      <a:endParaRPr lang="en-US" dirty="0">
                        <a:solidFill>
                          <a:srgbClr val="767677"/>
                        </a:solidFill>
                      </a:endParaRPr>
                    </a:p>
                  </a:txBody>
                  <a:tcPr/>
                </a:tc>
                <a:tc>
                  <a:txBody>
                    <a:bodyPr/>
                    <a:lstStyle/>
                    <a:p>
                      <a:r>
                        <a:rPr lang="en-US" dirty="0" smtClean="0">
                          <a:solidFill>
                            <a:srgbClr val="767677"/>
                          </a:solidFill>
                        </a:rPr>
                        <a:t>Document, record, &amp; content management</a:t>
                      </a:r>
                      <a:endParaRPr lang="en-US" dirty="0">
                        <a:solidFill>
                          <a:srgbClr val="767677"/>
                        </a:solidFill>
                      </a:endParaRPr>
                    </a:p>
                  </a:txBody>
                  <a:tcPr/>
                </a:tc>
              </a:tr>
              <a:tr h="370840">
                <a:tc>
                  <a:txBody>
                    <a:bodyPr/>
                    <a:lstStyle/>
                    <a:p>
                      <a:r>
                        <a:rPr lang="en-US" dirty="0" smtClean="0">
                          <a:solidFill>
                            <a:srgbClr val="767677"/>
                          </a:solidFill>
                        </a:rPr>
                        <a:t>Data security management</a:t>
                      </a:r>
                      <a:endParaRPr lang="en-US" dirty="0">
                        <a:solidFill>
                          <a:srgbClr val="767677"/>
                        </a:solidFill>
                      </a:endParaRPr>
                    </a:p>
                  </a:txBody>
                  <a:tcPr/>
                </a:tc>
                <a:tc>
                  <a:txBody>
                    <a:bodyPr/>
                    <a:lstStyle/>
                    <a:p>
                      <a:r>
                        <a:rPr lang="en-US" dirty="0" smtClean="0">
                          <a:solidFill>
                            <a:srgbClr val="767677"/>
                          </a:solidFill>
                        </a:rPr>
                        <a:t>Metadata management</a:t>
                      </a:r>
                      <a:endParaRPr lang="en-US" dirty="0">
                        <a:solidFill>
                          <a:srgbClr val="767677"/>
                        </a:solidFill>
                      </a:endParaRPr>
                    </a:p>
                  </a:txBody>
                  <a:tcPr/>
                </a:tc>
              </a:tr>
              <a:tr h="370840">
                <a:tc>
                  <a:txBody>
                    <a:bodyPr/>
                    <a:lstStyle/>
                    <a:p>
                      <a:r>
                        <a:rPr lang="en-US" dirty="0" smtClean="0">
                          <a:solidFill>
                            <a:srgbClr val="767677"/>
                          </a:solidFill>
                        </a:rPr>
                        <a:t>Data quality management</a:t>
                      </a:r>
                      <a:endParaRPr lang="en-US" dirty="0">
                        <a:solidFill>
                          <a:srgbClr val="767677"/>
                        </a:solidFill>
                      </a:endParaRPr>
                    </a:p>
                  </a:txBody>
                  <a:tcPr/>
                </a:tc>
                <a:tc>
                  <a:txBody>
                    <a:bodyPr/>
                    <a:lstStyle/>
                    <a:p>
                      <a:r>
                        <a:rPr lang="en-US" dirty="0" smtClean="0">
                          <a:solidFill>
                            <a:srgbClr val="767677"/>
                          </a:solidFill>
                        </a:rPr>
                        <a:t>Contact data management</a:t>
                      </a:r>
                      <a:endParaRPr lang="en-US" dirty="0">
                        <a:solidFill>
                          <a:srgbClr val="767677"/>
                        </a:solidFill>
                      </a:endParaRPr>
                    </a:p>
                  </a:txBody>
                  <a:tcPr/>
                </a:tc>
              </a:tr>
            </a:tbl>
          </a:graphicData>
        </a:graphic>
      </p:graphicFrame>
      <p:sp>
        <p:nvSpPr>
          <p:cNvPr id="6" name="Text Placeholder 5"/>
          <p:cNvSpPr>
            <a:spLocks noGrp="1"/>
          </p:cNvSpPr>
          <p:nvPr>
            <p:ph type="body" sz="quarter" idx="3"/>
          </p:nvPr>
        </p:nvSpPr>
        <p:spPr>
          <a:xfrm>
            <a:off x="5124843" y="3922395"/>
            <a:ext cx="6264414" cy="685800"/>
          </a:xfrm>
        </p:spPr>
        <p:txBody>
          <a:bodyPr/>
          <a:lstStyle/>
          <a:p>
            <a:r>
              <a:rPr lang="en-US" dirty="0" smtClean="0">
                <a:solidFill>
                  <a:schemeClr val="accent6"/>
                </a:solidFill>
              </a:rPr>
              <a:t>Master Data Management (MDM)</a:t>
            </a:r>
            <a:r>
              <a:rPr lang="en-US" baseline="30000" dirty="0" smtClean="0"/>
              <a:t>2</a:t>
            </a:r>
            <a:endParaRPr lang="en-US" baseline="30000" dirty="0"/>
          </a:p>
        </p:txBody>
      </p:sp>
      <p:sp>
        <p:nvSpPr>
          <p:cNvPr id="7" name="Content Placeholder 6"/>
          <p:cNvSpPr>
            <a:spLocks noGrp="1"/>
          </p:cNvSpPr>
          <p:nvPr>
            <p:ph sz="quarter" idx="4"/>
          </p:nvPr>
        </p:nvSpPr>
        <p:spPr>
          <a:xfrm>
            <a:off x="5124637" y="4608195"/>
            <a:ext cx="6265588" cy="1704060"/>
          </a:xfrm>
        </p:spPr>
        <p:txBody>
          <a:bodyPr>
            <a:normAutofit fontScale="85000" lnSpcReduction="10000"/>
          </a:bodyPr>
          <a:lstStyle/>
          <a:p>
            <a:pPr marL="0" indent="0">
              <a:buNone/>
            </a:pPr>
            <a:r>
              <a:rPr lang="en-US" sz="2400" dirty="0" smtClean="0"/>
              <a:t>[C]</a:t>
            </a:r>
            <a:r>
              <a:rPr lang="en-US" sz="2400" dirty="0" err="1" smtClean="0"/>
              <a:t>omprises</a:t>
            </a:r>
            <a:r>
              <a:rPr lang="en-US" sz="2400" dirty="0" smtClean="0"/>
              <a:t> </a:t>
            </a:r>
            <a:r>
              <a:rPr lang="en-US" sz="2400" dirty="0"/>
              <a:t>the processes, governance, policies, </a:t>
            </a:r>
            <a:r>
              <a:rPr lang="en-US" sz="2400" dirty="0" smtClean="0"/>
              <a:t>standards, </a:t>
            </a:r>
            <a:r>
              <a:rPr lang="en-US" sz="2400" dirty="0"/>
              <a:t>and tools that consistently define and manage the critical data of an organization to provide a single point of </a:t>
            </a:r>
            <a:r>
              <a:rPr lang="en-US" sz="2400" dirty="0" smtClean="0"/>
              <a:t>reference</a:t>
            </a:r>
            <a:endParaRPr lang="en-US" sz="2400" baseline="30000" dirty="0"/>
          </a:p>
        </p:txBody>
      </p:sp>
      <p:sp>
        <p:nvSpPr>
          <p:cNvPr id="9" name="Footer Placeholder 8"/>
          <p:cNvSpPr>
            <a:spLocks noGrp="1"/>
          </p:cNvSpPr>
          <p:nvPr>
            <p:ph type="ftr" sz="quarter" idx="11"/>
          </p:nvPr>
        </p:nvSpPr>
        <p:spPr/>
        <p:txBody>
          <a:bodyPr/>
          <a:lstStyle/>
          <a:p>
            <a:pPr algn="l"/>
            <a:r>
              <a:rPr lang="en-US" sz="1600" baseline="30000" dirty="0"/>
              <a:t>1</a:t>
            </a:r>
            <a:r>
              <a:rPr lang="en-US" sz="1600" dirty="0"/>
              <a:t> https://en.wikipedia.org/wiki/</a:t>
            </a:r>
            <a:r>
              <a:rPr lang="en-US" sz="1600" dirty="0" err="1"/>
              <a:t>Data_management</a:t>
            </a:r>
            <a:endParaRPr lang="en-US" sz="1600" dirty="0" smtClean="0"/>
          </a:p>
          <a:p>
            <a:pPr algn="l"/>
            <a:r>
              <a:rPr lang="en-US" sz="1600" baseline="30000" dirty="0"/>
              <a:t>2</a:t>
            </a:r>
            <a:r>
              <a:rPr lang="en-US" sz="1600" dirty="0"/>
              <a:t> https://en.wikipedia.org/wiki/</a:t>
            </a:r>
            <a:r>
              <a:rPr lang="en-US" sz="1600" dirty="0" err="1"/>
              <a:t>Master_data_management</a:t>
            </a:r>
            <a:endParaRPr lang="en-US" sz="1600" dirty="0"/>
          </a:p>
        </p:txBody>
      </p:sp>
      <p:sp>
        <p:nvSpPr>
          <p:cNvPr id="5" name="Rounded Rectangle 4"/>
          <p:cNvSpPr/>
          <p:nvPr/>
        </p:nvSpPr>
        <p:spPr>
          <a:xfrm>
            <a:off x="8400081" y="879385"/>
            <a:ext cx="2634712" cy="608452"/>
          </a:xfrm>
          <a:prstGeom prst="roundRect">
            <a:avLst/>
          </a:prstGeom>
          <a:solidFill>
            <a:schemeClr val="accent6">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7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788068" y="2823195"/>
            <a:ext cx="3175000" cy="3175000"/>
          </a:xfrm>
          <a:prstGeom prst="rect">
            <a:avLst/>
          </a:prstGeom>
        </p:spPr>
      </p:pic>
      <p:pic>
        <p:nvPicPr>
          <p:cNvPr id="7" name="Picture 6"/>
          <p:cNvPicPr>
            <a:picLocks noChangeAspect="1"/>
          </p:cNvPicPr>
          <p:nvPr/>
        </p:nvPicPr>
        <p:blipFill>
          <a:blip r:embed="rId4"/>
          <a:stretch>
            <a:fillRect/>
          </a:stretch>
        </p:blipFill>
        <p:spPr>
          <a:xfrm>
            <a:off x="200025" y="752795"/>
            <a:ext cx="7369820" cy="2450465"/>
          </a:xfrm>
          <a:prstGeom prst="rect">
            <a:avLst/>
          </a:prstGeom>
        </p:spPr>
      </p:pic>
    </p:spTree>
    <p:extLst>
      <p:ext uri="{BB962C8B-B14F-4D97-AF65-F5344CB8AC3E}">
        <p14:creationId xmlns:p14="http://schemas.microsoft.com/office/powerpoint/2010/main" val="7302668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164538"/>
              </p:ext>
            </p:extLst>
          </p:nvPr>
        </p:nvGraphicFramePr>
        <p:xfrm>
          <a:off x="371474" y="2089423"/>
          <a:ext cx="11401424" cy="4268420"/>
        </p:xfrm>
        <a:graphic>
          <a:graphicData uri="http://schemas.openxmlformats.org/drawingml/2006/table">
            <a:tbl>
              <a:tblPr firstRow="1">
                <a:tableStyleId>{5C22544A-7EE6-4342-B048-85BDC9FD1C3A}</a:tableStyleId>
              </a:tblPr>
              <a:tblGrid>
                <a:gridCol w="6117815"/>
                <a:gridCol w="5283609"/>
              </a:tblGrid>
              <a:tr h="565286">
                <a:tc>
                  <a:txBody>
                    <a:bodyPr/>
                    <a:lstStyle/>
                    <a:p>
                      <a:pPr algn="ctr"/>
                      <a:r>
                        <a:rPr lang="en-US" sz="3200" dirty="0" smtClean="0"/>
                        <a:t>Pros</a:t>
                      </a:r>
                      <a:endParaRPr lang="en-US" sz="3200" dirty="0"/>
                    </a:p>
                  </a:txBody>
                  <a:tcPr/>
                </a:tc>
                <a:tc>
                  <a:txBody>
                    <a:bodyPr/>
                    <a:lstStyle/>
                    <a:p>
                      <a:pPr algn="ctr"/>
                      <a:r>
                        <a:rPr lang="en-US" sz="3200" dirty="0" smtClean="0"/>
                        <a:t>Cons</a:t>
                      </a:r>
                      <a:endParaRPr lang="en-US" sz="3200" dirty="0"/>
                    </a:p>
                  </a:txBody>
                  <a:tcPr/>
                </a:tc>
              </a:tr>
              <a:tr h="3689300">
                <a:tc>
                  <a:txBody>
                    <a:bodyPr/>
                    <a:lstStyle/>
                    <a:p>
                      <a:pPr marL="407988" indent="-407988">
                        <a:lnSpc>
                          <a:spcPct val="130000"/>
                        </a:lnSpc>
                        <a:buClr>
                          <a:schemeClr val="accent6"/>
                        </a:buClr>
                        <a:buFont typeface="+mj-lt"/>
                        <a:buAutoNum type="arabicPeriod"/>
                        <a:tabLst/>
                      </a:pPr>
                      <a:r>
                        <a:rPr lang="en-US" sz="3200" dirty="0" smtClean="0">
                          <a:solidFill>
                            <a:srgbClr val="767677"/>
                          </a:solidFill>
                        </a:rPr>
                        <a:t>Free</a:t>
                      </a:r>
                      <a:br>
                        <a:rPr lang="en-US" sz="3200" dirty="0" smtClean="0">
                          <a:solidFill>
                            <a:srgbClr val="767677"/>
                          </a:solidFill>
                        </a:rPr>
                      </a:br>
                      <a:r>
                        <a:rPr lang="en-US" sz="3200" dirty="0" smtClean="0">
                          <a:solidFill>
                            <a:srgbClr val="767677"/>
                          </a:solidFill>
                        </a:rPr>
                        <a:t>https://</a:t>
                      </a:r>
                      <a:r>
                        <a:rPr lang="en-US" sz="3200" dirty="0" err="1" smtClean="0">
                          <a:solidFill>
                            <a:srgbClr val="767677"/>
                          </a:solidFill>
                        </a:rPr>
                        <a:t>education.github.com</a:t>
                      </a:r>
                      <a:endParaRPr lang="en-US" sz="3200" dirty="0" smtClean="0">
                        <a:solidFill>
                          <a:srgbClr val="767677"/>
                        </a:solidFill>
                      </a:endParaRPr>
                    </a:p>
                    <a:p>
                      <a:pPr marL="407988" indent="-407988">
                        <a:lnSpc>
                          <a:spcPct val="130000"/>
                        </a:lnSpc>
                        <a:buClr>
                          <a:schemeClr val="accent6"/>
                        </a:buClr>
                        <a:buFont typeface="+mj-lt"/>
                        <a:buAutoNum type="arabicPeriod"/>
                        <a:tabLst/>
                      </a:pPr>
                      <a:r>
                        <a:rPr lang="en-US" sz="3200" baseline="0" dirty="0" smtClean="0">
                          <a:solidFill>
                            <a:srgbClr val="767677"/>
                          </a:solidFill>
                        </a:rPr>
                        <a:t>Desktop tools</a:t>
                      </a:r>
                    </a:p>
                    <a:p>
                      <a:pPr marL="407988" indent="-407988">
                        <a:lnSpc>
                          <a:spcPct val="130000"/>
                        </a:lnSpc>
                        <a:buClr>
                          <a:schemeClr val="accent6"/>
                        </a:buClr>
                        <a:buFont typeface="+mj-lt"/>
                        <a:buAutoNum type="arabicPeriod"/>
                        <a:tabLst/>
                      </a:pPr>
                      <a:r>
                        <a:rPr lang="en-US" sz="3200" baseline="0" dirty="0" smtClean="0">
                          <a:solidFill>
                            <a:srgbClr val="767677"/>
                          </a:solidFill>
                        </a:rPr>
                        <a:t>Version control</a:t>
                      </a:r>
                    </a:p>
                    <a:p>
                      <a:pPr marL="407988" indent="-407988">
                        <a:lnSpc>
                          <a:spcPct val="130000"/>
                        </a:lnSpc>
                        <a:buClr>
                          <a:schemeClr val="accent6"/>
                        </a:buClr>
                        <a:buFont typeface="+mj-lt"/>
                        <a:buAutoNum type="arabicPeriod"/>
                        <a:tabLst/>
                      </a:pPr>
                      <a:r>
                        <a:rPr lang="en-US" sz="3200" baseline="0" dirty="0" smtClean="0">
                          <a:solidFill>
                            <a:srgbClr val="767677"/>
                          </a:solidFill>
                        </a:rPr>
                        <a:t>Easy to update data sets</a:t>
                      </a:r>
                    </a:p>
                  </a:txBody>
                  <a:tcPr>
                    <a:noFill/>
                  </a:tcPr>
                </a:tc>
                <a:tc>
                  <a:txBody>
                    <a:bodyPr/>
                    <a:lstStyle/>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smtClean="0">
                          <a:solidFill>
                            <a:srgbClr val="767677"/>
                          </a:solidFill>
                        </a:rPr>
                        <a:t>No data set search tools</a:t>
                      </a:r>
                    </a:p>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smtClean="0">
                          <a:solidFill>
                            <a:srgbClr val="767677"/>
                          </a:solidFill>
                        </a:rPr>
                        <a:t>More training required for new users</a:t>
                      </a:r>
                    </a:p>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smtClean="0">
                          <a:solidFill>
                            <a:srgbClr val="767677"/>
                          </a:solidFill>
                        </a:rPr>
                        <a:t>Difficult to organize</a:t>
                      </a:r>
                    </a:p>
                  </a:txBody>
                  <a:tcPr>
                    <a:noFill/>
                  </a:tcPr>
                </a:tc>
              </a:tr>
            </a:tbl>
          </a:graphicData>
        </a:graphic>
      </p:graphicFrame>
      <p:pic>
        <p:nvPicPr>
          <p:cNvPr id="3" name="Picture 2"/>
          <p:cNvPicPr>
            <a:picLocks noChangeAspect="1"/>
          </p:cNvPicPr>
          <p:nvPr/>
        </p:nvPicPr>
        <p:blipFill>
          <a:blip r:embed="rId3"/>
          <a:stretch>
            <a:fillRect/>
          </a:stretch>
        </p:blipFill>
        <p:spPr>
          <a:xfrm>
            <a:off x="3684250" y="294967"/>
            <a:ext cx="4775872" cy="1587978"/>
          </a:xfrm>
          <a:prstGeom prst="rect">
            <a:avLst/>
          </a:prstGeom>
        </p:spPr>
      </p:pic>
      <p:sp>
        <p:nvSpPr>
          <p:cNvPr id="5" name="Rectangle 4"/>
          <p:cNvSpPr/>
          <p:nvPr/>
        </p:nvSpPr>
        <p:spPr>
          <a:xfrm>
            <a:off x="5521333" y="1513613"/>
            <a:ext cx="2174570" cy="369332"/>
          </a:xfrm>
          <a:prstGeom prst="rect">
            <a:avLst/>
          </a:prstGeom>
        </p:spPr>
        <p:txBody>
          <a:bodyPr wrap="none">
            <a:spAutoFit/>
          </a:bodyPr>
          <a:lstStyle/>
          <a:p>
            <a:r>
              <a:rPr lang="en-US" dirty="0">
                <a:solidFill>
                  <a:srgbClr val="767677"/>
                </a:solidFill>
              </a:rPr>
              <a:t>https://</a:t>
            </a:r>
            <a:r>
              <a:rPr lang="en-US" dirty="0" err="1">
                <a:solidFill>
                  <a:srgbClr val="767677"/>
                </a:solidFill>
              </a:rPr>
              <a:t>github.com</a:t>
            </a:r>
            <a:endParaRPr lang="en-US" dirty="0">
              <a:solidFill>
                <a:srgbClr val="767677"/>
              </a:solidFill>
            </a:endParaRPr>
          </a:p>
        </p:txBody>
      </p:sp>
    </p:spTree>
    <p:extLst>
      <p:ext uri="{BB962C8B-B14F-4D97-AF65-F5344CB8AC3E}">
        <p14:creationId xmlns:p14="http://schemas.microsoft.com/office/powerpoint/2010/main" val="131059734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9376573"/>
              </p:ext>
            </p:extLst>
          </p:nvPr>
        </p:nvGraphicFramePr>
        <p:xfrm>
          <a:off x="371474" y="2089423"/>
          <a:ext cx="11401424" cy="4474464"/>
        </p:xfrm>
        <a:graphic>
          <a:graphicData uri="http://schemas.openxmlformats.org/drawingml/2006/table">
            <a:tbl>
              <a:tblPr firstRow="1">
                <a:tableStyleId>{5C22544A-7EE6-4342-B048-85BDC9FD1C3A}</a:tableStyleId>
              </a:tblPr>
              <a:tblGrid>
                <a:gridCol w="6117815"/>
                <a:gridCol w="5283609"/>
              </a:tblGrid>
              <a:tr h="565286">
                <a:tc>
                  <a:txBody>
                    <a:bodyPr/>
                    <a:lstStyle/>
                    <a:p>
                      <a:pPr algn="ctr"/>
                      <a:r>
                        <a:rPr lang="en-US" sz="3200" dirty="0" smtClean="0"/>
                        <a:t>Pros</a:t>
                      </a:r>
                      <a:endParaRPr lang="en-US" sz="3200" dirty="0"/>
                    </a:p>
                  </a:txBody>
                  <a:tcPr/>
                </a:tc>
                <a:tc>
                  <a:txBody>
                    <a:bodyPr/>
                    <a:lstStyle/>
                    <a:p>
                      <a:pPr algn="ctr"/>
                      <a:r>
                        <a:rPr lang="en-US" sz="3200" dirty="0" smtClean="0"/>
                        <a:t>Cons</a:t>
                      </a:r>
                      <a:endParaRPr lang="en-US" sz="3200" dirty="0"/>
                    </a:p>
                  </a:txBody>
                  <a:tcPr/>
                </a:tc>
              </a:tr>
              <a:tr h="3689300">
                <a:tc>
                  <a:txBody>
                    <a:bodyPr/>
                    <a:lstStyle/>
                    <a:p>
                      <a:pPr marL="407988" indent="-407988">
                        <a:lnSpc>
                          <a:spcPct val="130000"/>
                        </a:lnSpc>
                        <a:buClr>
                          <a:schemeClr val="accent6"/>
                        </a:buClr>
                        <a:buFont typeface="+mj-lt"/>
                        <a:buAutoNum type="arabicPeriod"/>
                        <a:tabLst/>
                      </a:pPr>
                      <a:r>
                        <a:rPr lang="en-US" sz="3200" dirty="0" smtClean="0">
                          <a:solidFill>
                            <a:srgbClr val="767677"/>
                          </a:solidFill>
                        </a:rPr>
                        <a:t>Open source</a:t>
                      </a:r>
                    </a:p>
                    <a:p>
                      <a:pPr marL="407988" indent="-407988">
                        <a:lnSpc>
                          <a:spcPct val="130000"/>
                        </a:lnSpc>
                        <a:buClr>
                          <a:schemeClr val="accent6"/>
                        </a:buClr>
                        <a:buFont typeface="+mj-lt"/>
                        <a:buAutoNum type="arabicPeriod"/>
                        <a:tabLst/>
                      </a:pPr>
                      <a:r>
                        <a:rPr lang="en-US" sz="3200" baseline="0" dirty="0" smtClean="0">
                          <a:solidFill>
                            <a:srgbClr val="767677"/>
                          </a:solidFill>
                        </a:rPr>
                        <a:t>Searchable data sets</a:t>
                      </a:r>
                    </a:p>
                    <a:p>
                      <a:pPr marL="407988" indent="-407988">
                        <a:lnSpc>
                          <a:spcPct val="130000"/>
                        </a:lnSpc>
                        <a:buClr>
                          <a:schemeClr val="accent6"/>
                        </a:buClr>
                        <a:buFont typeface="+mj-lt"/>
                        <a:buAutoNum type="arabicPeriod"/>
                        <a:tabLst/>
                      </a:pPr>
                      <a:r>
                        <a:rPr lang="en-US" sz="3200" baseline="0" dirty="0" smtClean="0">
                          <a:solidFill>
                            <a:srgbClr val="767677"/>
                          </a:solidFill>
                        </a:rPr>
                        <a:t>Rudimentary visualizations</a:t>
                      </a:r>
                    </a:p>
                    <a:p>
                      <a:pPr marL="407988" indent="-407988">
                        <a:lnSpc>
                          <a:spcPct val="130000"/>
                        </a:lnSpc>
                        <a:buClr>
                          <a:schemeClr val="accent6"/>
                        </a:buClr>
                        <a:buFont typeface="+mj-lt"/>
                        <a:buAutoNum type="arabicPeriod"/>
                        <a:tabLst/>
                      </a:pPr>
                      <a:r>
                        <a:rPr lang="en-US" sz="3200" baseline="0" dirty="0" smtClean="0">
                          <a:solidFill>
                            <a:srgbClr val="767677"/>
                          </a:solidFill>
                        </a:rPr>
                        <a:t>Generated and customizable metadata per data set and/or per file</a:t>
                      </a:r>
                    </a:p>
                  </a:txBody>
                  <a:tcPr>
                    <a:noFill/>
                  </a:tcPr>
                </a:tc>
                <a:tc>
                  <a:txBody>
                    <a:bodyPr/>
                    <a:lstStyle/>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smtClean="0">
                          <a:solidFill>
                            <a:srgbClr val="767677"/>
                          </a:solidFill>
                        </a:rPr>
                        <a:t>Need technical expertise to set up or pay someone to host</a:t>
                      </a:r>
                    </a:p>
                    <a:p>
                      <a:pPr marL="457200" marR="0" indent="-457200" algn="l" defTabSz="914400" rtl="0" eaLnBrk="1" fontAlgn="auto" latinLnBrk="0" hangingPunct="1">
                        <a:lnSpc>
                          <a:spcPct val="130000"/>
                        </a:lnSpc>
                        <a:spcBef>
                          <a:spcPts val="0"/>
                        </a:spcBef>
                        <a:spcAft>
                          <a:spcPts val="0"/>
                        </a:spcAft>
                        <a:buClr>
                          <a:schemeClr val="accent6"/>
                        </a:buClr>
                        <a:buSzTx/>
                        <a:buFont typeface="+mj-lt"/>
                        <a:buAutoNum type="arabicPeriod"/>
                        <a:tabLst/>
                        <a:defRPr/>
                      </a:pPr>
                      <a:r>
                        <a:rPr lang="en-US" sz="3200" baseline="0" dirty="0" smtClean="0">
                          <a:solidFill>
                            <a:srgbClr val="767677"/>
                          </a:solidFill>
                        </a:rPr>
                        <a:t>No version control</a:t>
                      </a:r>
                    </a:p>
                    <a:p>
                      <a:pPr marL="457200" indent="-457200">
                        <a:lnSpc>
                          <a:spcPct val="130000"/>
                        </a:lnSpc>
                        <a:buFont typeface="+mj-lt"/>
                        <a:buAutoNum type="arabicPeriod"/>
                      </a:pPr>
                      <a:endParaRPr lang="en-US" sz="3200" dirty="0">
                        <a:solidFill>
                          <a:srgbClr val="767677"/>
                        </a:solidFill>
                      </a:endParaRPr>
                    </a:p>
                  </a:txBody>
                  <a:tcPr>
                    <a:noFill/>
                  </a:tcPr>
                </a:tc>
              </a:tr>
            </a:tbl>
          </a:graphicData>
        </a:graphic>
      </p:graphicFrame>
      <p:pic>
        <p:nvPicPr>
          <p:cNvPr id="4" name="Picture 3"/>
          <p:cNvPicPr>
            <a:picLocks noChangeAspect="1"/>
          </p:cNvPicPr>
          <p:nvPr/>
        </p:nvPicPr>
        <p:blipFill>
          <a:blip r:embed="rId3"/>
          <a:stretch>
            <a:fillRect/>
          </a:stretch>
        </p:blipFill>
        <p:spPr>
          <a:xfrm>
            <a:off x="5303925" y="133892"/>
            <a:ext cx="1536522" cy="1536522"/>
          </a:xfrm>
          <a:prstGeom prst="rect">
            <a:avLst/>
          </a:prstGeom>
        </p:spPr>
      </p:pic>
      <p:sp>
        <p:nvSpPr>
          <p:cNvPr id="7" name="Rectangle 6"/>
          <p:cNvSpPr/>
          <p:nvPr/>
        </p:nvSpPr>
        <p:spPr>
          <a:xfrm>
            <a:off x="5113558" y="1720091"/>
            <a:ext cx="1917256" cy="369332"/>
          </a:xfrm>
          <a:prstGeom prst="rect">
            <a:avLst/>
          </a:prstGeom>
        </p:spPr>
        <p:txBody>
          <a:bodyPr wrap="none">
            <a:spAutoFit/>
          </a:bodyPr>
          <a:lstStyle/>
          <a:p>
            <a:r>
              <a:rPr lang="en-US" dirty="0">
                <a:solidFill>
                  <a:srgbClr val="767677"/>
                </a:solidFill>
              </a:rPr>
              <a:t>https://</a:t>
            </a:r>
            <a:r>
              <a:rPr lang="en-US" dirty="0" err="1">
                <a:solidFill>
                  <a:srgbClr val="767677"/>
                </a:solidFill>
              </a:rPr>
              <a:t>ckan.org</a:t>
            </a:r>
            <a:endParaRPr lang="en-US" dirty="0">
              <a:solidFill>
                <a:srgbClr val="767677"/>
              </a:solidFill>
            </a:endParaRPr>
          </a:p>
        </p:txBody>
      </p:sp>
    </p:spTree>
    <p:extLst>
      <p:ext uri="{BB962C8B-B14F-4D97-AF65-F5344CB8AC3E}">
        <p14:creationId xmlns:p14="http://schemas.microsoft.com/office/powerpoint/2010/main" val="120370498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872" y="1475853"/>
            <a:ext cx="11748256" cy="3906295"/>
          </a:xfrm>
          <a:prstGeom prst="rect">
            <a:avLst/>
          </a:prstGeom>
        </p:spPr>
      </p:pic>
      <p:sp>
        <p:nvSpPr>
          <p:cNvPr id="3" name="Rectangle 2"/>
          <p:cNvSpPr/>
          <p:nvPr/>
        </p:nvSpPr>
        <p:spPr>
          <a:xfrm>
            <a:off x="4918364" y="4934636"/>
            <a:ext cx="6553200" cy="369332"/>
          </a:xfrm>
          <a:prstGeom prst="rect">
            <a:avLst/>
          </a:prstGeom>
        </p:spPr>
        <p:txBody>
          <a:bodyPr wrap="square">
            <a:spAutoFit/>
          </a:bodyPr>
          <a:lstStyle/>
          <a:p>
            <a:r>
              <a:rPr lang="en-US" dirty="0">
                <a:solidFill>
                  <a:srgbClr val="767677"/>
                </a:solidFill>
              </a:rPr>
              <a:t>https://</a:t>
            </a:r>
            <a:r>
              <a:rPr lang="en-US" dirty="0" err="1">
                <a:solidFill>
                  <a:srgbClr val="767677"/>
                </a:solidFill>
              </a:rPr>
              <a:t>github.com</a:t>
            </a:r>
            <a:r>
              <a:rPr lang="en-US" dirty="0">
                <a:solidFill>
                  <a:srgbClr val="767677"/>
                </a:solidFill>
              </a:rPr>
              <a:t>/HBLL-Collection-Development/data-sets</a:t>
            </a:r>
          </a:p>
        </p:txBody>
      </p:sp>
    </p:spTree>
    <p:extLst>
      <p:ext uri="{BB962C8B-B14F-4D97-AF65-F5344CB8AC3E}">
        <p14:creationId xmlns:p14="http://schemas.microsoft.com/office/powerpoint/2010/main" val="534912212"/>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Tree>
    <p:extLst>
      <p:ext uri="{BB962C8B-B14F-4D97-AF65-F5344CB8AC3E}">
        <p14:creationId xmlns:p14="http://schemas.microsoft.com/office/powerpoint/2010/main" val="94001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1994819" y="2160370"/>
            <a:ext cx="2036618" cy="1080654"/>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ent-Up Arrow 5"/>
          <p:cNvSpPr/>
          <p:nvPr/>
        </p:nvSpPr>
        <p:spPr>
          <a:xfrm rot="5400000">
            <a:off x="1902847" y="2839085"/>
            <a:ext cx="987821" cy="803877"/>
          </a:xfrm>
          <a:prstGeom prst="bentUpArrow">
            <a:avLst>
              <a:gd name="adj1" fmla="val 25000"/>
              <a:gd name="adj2" fmla="val 24216"/>
              <a:gd name="adj3" fmla="val 25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86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89000" y="0"/>
            <a:ext cx="10396728" cy="6858000"/>
          </a:xfrm>
          <a:prstGeom prst="rect">
            <a:avLst/>
          </a:prstGeom>
        </p:spPr>
      </p:pic>
      <p:sp>
        <p:nvSpPr>
          <p:cNvPr id="4" name="TextBox 3"/>
          <p:cNvSpPr txBox="1"/>
          <p:nvPr/>
        </p:nvSpPr>
        <p:spPr>
          <a:xfrm>
            <a:off x="1061239" y="6250560"/>
            <a:ext cx="6337184" cy="369332"/>
          </a:xfrm>
          <a:prstGeom prst="rect">
            <a:avLst/>
          </a:prstGeom>
          <a:noFill/>
        </p:spPr>
        <p:txBody>
          <a:bodyPr wrap="none" rtlCol="0">
            <a:spAutoFit/>
          </a:bodyPr>
          <a:lstStyle/>
          <a:p>
            <a:r>
              <a:rPr lang="en-US" dirty="0">
                <a:solidFill>
                  <a:schemeClr val="bg1"/>
                </a:solidFill>
              </a:rPr>
              <a:t>https://</a:t>
            </a:r>
            <a:r>
              <a:rPr lang="en-US" dirty="0" err="1" smtClean="0">
                <a:solidFill>
                  <a:schemeClr val="bg1"/>
                </a:solidFill>
              </a:rPr>
              <a:t>cdn.thinglink.me</a:t>
            </a:r>
            <a:r>
              <a:rPr lang="en-US" dirty="0" smtClean="0">
                <a:solidFill>
                  <a:schemeClr val="bg1"/>
                </a:solidFill>
              </a:rPr>
              <a:t>/</a:t>
            </a:r>
            <a:r>
              <a:rPr lang="en-US" dirty="0" err="1" smtClean="0">
                <a:solidFill>
                  <a:schemeClr val="bg1"/>
                </a:solidFill>
              </a:rPr>
              <a:t>api</a:t>
            </a:r>
            <a:r>
              <a:rPr lang="en-US" dirty="0" smtClean="0">
                <a:solidFill>
                  <a:schemeClr val="bg1"/>
                </a:solidFill>
              </a:rPr>
              <a:t>/image/759538569067888642</a:t>
            </a:r>
            <a:endParaRPr lang="en-US" dirty="0">
              <a:solidFill>
                <a:schemeClr val="bg1"/>
              </a:solidFill>
            </a:endParaRPr>
          </a:p>
        </p:txBody>
      </p:sp>
      <p:sp>
        <p:nvSpPr>
          <p:cNvPr id="5" name="TextBox 4"/>
          <p:cNvSpPr txBox="1"/>
          <p:nvPr/>
        </p:nvSpPr>
        <p:spPr>
          <a:xfrm>
            <a:off x="889000" y="6513017"/>
            <a:ext cx="6539162" cy="369332"/>
          </a:xfrm>
          <a:prstGeom prst="rect">
            <a:avLst/>
          </a:prstGeom>
          <a:noFill/>
        </p:spPr>
        <p:txBody>
          <a:bodyPr vert="horz" wrap="none" rtlCol="0">
            <a:spAutoFit/>
          </a:bodyPr>
          <a:lstStyle/>
          <a:p>
            <a:r>
              <a:rPr lang="en-US" dirty="0" smtClean="0">
                <a:solidFill>
                  <a:schemeClr val="bg1"/>
                </a:solidFill>
              </a:rPr>
              <a:t>* Not the military archive, but it’s </a:t>
            </a:r>
            <a:r>
              <a:rPr lang="en-US" smtClean="0">
                <a:solidFill>
                  <a:schemeClr val="bg1"/>
                </a:solidFill>
              </a:rPr>
              <a:t>a pretty cool picture, right?</a:t>
            </a:r>
            <a:endParaRPr lang="en-US" dirty="0">
              <a:solidFill>
                <a:schemeClr val="bg1"/>
              </a:solidFill>
            </a:endParaRPr>
          </a:p>
        </p:txBody>
      </p:sp>
    </p:spTree>
    <p:extLst>
      <p:ext uri="{BB962C8B-B14F-4D97-AF65-F5344CB8AC3E}">
        <p14:creationId xmlns:p14="http://schemas.microsoft.com/office/powerpoint/2010/main" val="167583212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1948323" y="2867186"/>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97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
        <p:nvSpPr>
          <p:cNvPr id="4" name="Donut 3"/>
          <p:cNvSpPr/>
          <p:nvPr/>
        </p:nvSpPr>
        <p:spPr>
          <a:xfrm>
            <a:off x="2149801" y="2526223"/>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Bent-Up Arrow 4"/>
          <p:cNvSpPr/>
          <p:nvPr/>
        </p:nvSpPr>
        <p:spPr>
          <a:xfrm rot="5400000">
            <a:off x="1420830" y="3643590"/>
            <a:ext cx="2261817" cy="803877"/>
          </a:xfrm>
          <a:prstGeom prst="bentUpArrow">
            <a:avLst>
              <a:gd name="adj1" fmla="val 25000"/>
              <a:gd name="adj2" fmla="val 24216"/>
              <a:gd name="adj3" fmla="val 25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nut 6"/>
          <p:cNvSpPr/>
          <p:nvPr/>
        </p:nvSpPr>
        <p:spPr>
          <a:xfrm>
            <a:off x="2149800" y="2765977"/>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14559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5" grpI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Tree>
    <p:extLst>
      <p:ext uri="{BB962C8B-B14F-4D97-AF65-F5344CB8AC3E}">
        <p14:creationId xmlns:p14="http://schemas.microsoft.com/office/powerpoint/2010/main" val="1828617059"/>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
        <p:nvSpPr>
          <p:cNvPr id="4" name="Donut 3"/>
          <p:cNvSpPr/>
          <p:nvPr/>
        </p:nvSpPr>
        <p:spPr>
          <a:xfrm>
            <a:off x="2486803" y="3429000"/>
            <a:ext cx="2036618"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1969639"/>
      </p:ext>
    </p:extLst>
  </p:cSld>
  <p:clrMapOvr>
    <a:masterClrMapping/>
  </p:clrMapOvr>
  <p:transition spd="med">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9926782" cy="6858000"/>
          </a:xfrm>
          <a:prstGeom prst="rect">
            <a:avLst/>
          </a:prstGeom>
        </p:spPr>
      </p:pic>
      <p:sp>
        <p:nvSpPr>
          <p:cNvPr id="3" name="Donut 2"/>
          <p:cNvSpPr/>
          <p:nvPr/>
        </p:nvSpPr>
        <p:spPr>
          <a:xfrm>
            <a:off x="7262003" y="2652207"/>
            <a:ext cx="937117"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8958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1994819" y="2160370"/>
            <a:ext cx="2036618" cy="1080654"/>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ent-Up Arrow 5"/>
          <p:cNvSpPr/>
          <p:nvPr/>
        </p:nvSpPr>
        <p:spPr>
          <a:xfrm rot="5400000">
            <a:off x="1902847" y="2839085"/>
            <a:ext cx="987821" cy="803877"/>
          </a:xfrm>
          <a:prstGeom prst="bentUpArrow">
            <a:avLst>
              <a:gd name="adj1" fmla="val 25000"/>
              <a:gd name="adj2" fmla="val 24216"/>
              <a:gd name="adj3" fmla="val 25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082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08500" y="1841500"/>
            <a:ext cx="3175000" cy="3175000"/>
          </a:xfrm>
          <a:prstGeom prst="rect">
            <a:avLst/>
          </a:prstGeom>
        </p:spPr>
      </p:pic>
      <p:sp>
        <p:nvSpPr>
          <p:cNvPr id="3" name="Rectangle 2"/>
          <p:cNvSpPr/>
          <p:nvPr/>
        </p:nvSpPr>
        <p:spPr>
          <a:xfrm>
            <a:off x="4412975" y="5627315"/>
            <a:ext cx="3366050" cy="369332"/>
          </a:xfrm>
          <a:prstGeom prst="rect">
            <a:avLst/>
          </a:prstGeom>
        </p:spPr>
        <p:txBody>
          <a:bodyPr wrap="none">
            <a:spAutoFit/>
          </a:bodyPr>
          <a:lstStyle/>
          <a:p>
            <a:r>
              <a:rPr lang="en-US" dirty="0">
                <a:solidFill>
                  <a:srgbClr val="767677"/>
                </a:solidFill>
              </a:rPr>
              <a:t>http://</a:t>
            </a:r>
            <a:r>
              <a:rPr lang="en-US" dirty="0" err="1">
                <a:solidFill>
                  <a:srgbClr val="767677"/>
                </a:solidFill>
              </a:rPr>
              <a:t>data.jaredhowland.com</a:t>
            </a:r>
            <a:endParaRPr lang="en-US" dirty="0">
              <a:solidFill>
                <a:srgbClr val="767677"/>
              </a:solidFill>
            </a:endParaRPr>
          </a:p>
        </p:txBody>
      </p:sp>
    </p:spTree>
    <p:extLst>
      <p:ext uri="{BB962C8B-B14F-4D97-AF65-F5344CB8AC3E}">
        <p14:creationId xmlns:p14="http://schemas.microsoft.com/office/powerpoint/2010/main" val="903000742"/>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4915042" y="540546"/>
            <a:ext cx="2542397"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4794222" y="5405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09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5505422" y="5405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30164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6186142" y="55070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925839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smtClean="0">
                <a:solidFill>
                  <a:schemeClr val="bg1"/>
                </a:solidFill>
              </a:rPr>
              <a:t>British Museum Image AN470664001</a:t>
            </a:r>
            <a:endParaRPr lang="en-US" dirty="0">
              <a:solidFill>
                <a:schemeClr val="bg1"/>
              </a:solidFill>
            </a:endParaRPr>
          </a:p>
        </p:txBody>
      </p:sp>
    </p:spTree>
    <p:extLst>
      <p:ext uri="{BB962C8B-B14F-4D97-AF65-F5344CB8AC3E}">
        <p14:creationId xmlns:p14="http://schemas.microsoft.com/office/powerpoint/2010/main" val="1970873065"/>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4814542" y="5405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896056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4" name="Donut 3"/>
          <p:cNvSpPr/>
          <p:nvPr/>
        </p:nvSpPr>
        <p:spPr>
          <a:xfrm>
            <a:off x="4143982" y="4096545"/>
            <a:ext cx="1901218" cy="65833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159152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Tree>
    <p:extLst>
      <p:ext uri="{BB962C8B-B14F-4D97-AF65-F5344CB8AC3E}">
        <p14:creationId xmlns:p14="http://schemas.microsoft.com/office/powerpoint/2010/main" val="1026718812"/>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4103342" y="3019585"/>
            <a:ext cx="1738658" cy="61769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3737711"/>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8086062" y="3283745"/>
            <a:ext cx="1343341"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9177742"/>
      </p:ext>
    </p:extLst>
  </p:cSld>
  <p:clrMapOvr>
    <a:masterClrMapping/>
  </p:clrMapOvr>
  <p:transition spd="slow">
    <p:push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7487920" y="3141505"/>
            <a:ext cx="2621280" cy="157273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7683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3078480" y="3903505"/>
            <a:ext cx="1016923" cy="776793"/>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43476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0"/>
            <a:ext cx="9531927" cy="6858000"/>
          </a:xfrm>
          <a:prstGeom prst="rect">
            <a:avLst/>
          </a:prstGeom>
        </p:spPr>
      </p:pic>
      <p:sp>
        <p:nvSpPr>
          <p:cNvPr id="3" name="Donut 2"/>
          <p:cNvSpPr/>
          <p:nvPr/>
        </p:nvSpPr>
        <p:spPr>
          <a:xfrm>
            <a:off x="7964142" y="3378200"/>
            <a:ext cx="1738658" cy="61769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2691102" y="1800385"/>
            <a:ext cx="6767858" cy="617695"/>
          </a:xfrm>
          <a:prstGeom prst="don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6814215" y="3995895"/>
            <a:ext cx="3053685" cy="2862105"/>
          </a:xfrm>
          <a:prstGeom prst="donut">
            <a:avLst>
              <a:gd name="adj" fmla="val 991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108917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0"/>
            <a:ext cx="10295043" cy="6858000"/>
          </a:xfrm>
          <a:prstGeom prst="rect">
            <a:avLst/>
          </a:prstGeom>
        </p:spPr>
      </p:pic>
    </p:spTree>
    <p:extLst>
      <p:ext uri="{BB962C8B-B14F-4D97-AF65-F5344CB8AC3E}">
        <p14:creationId xmlns:p14="http://schemas.microsoft.com/office/powerpoint/2010/main" val="33456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smtClean="0">
                <a:solidFill>
                  <a:schemeClr val="bg1"/>
                </a:solidFill>
              </a:rPr>
              <a:t>British Museum Image AN470664001</a:t>
            </a:r>
            <a:endParaRPr lang="en-US" dirty="0">
              <a:solidFill>
                <a:schemeClr val="bg1"/>
              </a:solidFill>
            </a:endParaRPr>
          </a:p>
        </p:txBody>
      </p:sp>
      <p:sp>
        <p:nvSpPr>
          <p:cNvPr id="3" name="Oval 2"/>
          <p:cNvSpPr/>
          <p:nvPr/>
        </p:nvSpPr>
        <p:spPr>
          <a:xfrm>
            <a:off x="265176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76300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85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smtClean="0">
                <a:solidFill>
                  <a:schemeClr val="bg1"/>
                </a:solidFill>
              </a:rPr>
              <a:t>British Museum Image AN470664001</a:t>
            </a:r>
            <a:endParaRPr lang="en-US" dirty="0">
              <a:solidFill>
                <a:schemeClr val="bg1"/>
              </a:solidFill>
            </a:endParaRPr>
          </a:p>
        </p:txBody>
      </p:sp>
      <p:sp>
        <p:nvSpPr>
          <p:cNvPr id="3" name="Oval 2"/>
          <p:cNvSpPr/>
          <p:nvPr/>
        </p:nvSpPr>
        <p:spPr>
          <a:xfrm>
            <a:off x="265176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763000" y="640080"/>
            <a:ext cx="1219200" cy="1219200"/>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764530" y="1188720"/>
            <a:ext cx="1219200" cy="1219200"/>
          </a:xfrm>
          <a:prstGeom prst="ellipse">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764530" y="5060352"/>
            <a:ext cx="1219200" cy="1219200"/>
          </a:xfrm>
          <a:prstGeom prst="ellipse">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8660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smtClean="0">
                <a:solidFill>
                  <a:schemeClr val="bg1"/>
                </a:solidFill>
              </a:rPr>
              <a:t>British Museum Image AN470664001</a:t>
            </a:r>
            <a:endParaRPr lang="en-US" dirty="0">
              <a:solidFill>
                <a:schemeClr val="bg1"/>
              </a:solidFill>
            </a:endParaRPr>
          </a:p>
        </p:txBody>
      </p:sp>
    </p:spTree>
    <p:extLst>
      <p:ext uri="{BB962C8B-B14F-4D97-AF65-F5344CB8AC3E}">
        <p14:creationId xmlns:p14="http://schemas.microsoft.com/office/powerpoint/2010/main" val="2145453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179543" y="6476492"/>
            <a:ext cx="4057521" cy="369332"/>
          </a:xfrm>
          <a:prstGeom prst="rect">
            <a:avLst/>
          </a:prstGeom>
        </p:spPr>
        <p:txBody>
          <a:bodyPr wrap="none">
            <a:spAutoFit/>
          </a:bodyPr>
          <a:lstStyle/>
          <a:p>
            <a:r>
              <a:rPr lang="en-US" dirty="0" smtClean="0">
                <a:solidFill>
                  <a:schemeClr val="bg1"/>
                </a:solidFill>
              </a:rPr>
              <a:t>British Museum Image </a:t>
            </a:r>
            <a:r>
              <a:rPr lang="cs-CZ" dirty="0">
                <a:solidFill>
                  <a:schemeClr val="bg1"/>
                </a:solidFill>
              </a:rPr>
              <a:t>AN378334001</a:t>
            </a:r>
            <a:endParaRPr lang="en-US"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68300"/>
            <a:ext cx="7620000" cy="6108192"/>
          </a:xfrm>
          <a:prstGeom prst="rect">
            <a:avLst/>
          </a:prstGeom>
        </p:spPr>
      </p:pic>
    </p:spTree>
    <p:extLst>
      <p:ext uri="{BB962C8B-B14F-4D97-AF65-F5344CB8AC3E}">
        <p14:creationId xmlns:p14="http://schemas.microsoft.com/office/powerpoint/2010/main" val="1368975460"/>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60500" y="-1"/>
            <a:ext cx="9525000" cy="7048500"/>
          </a:xfrm>
          <a:prstGeom prst="rect">
            <a:avLst/>
          </a:prstGeom>
        </p:spPr>
      </p:pic>
      <p:sp>
        <p:nvSpPr>
          <p:cNvPr id="4" name="Rectangle 3"/>
          <p:cNvSpPr/>
          <p:nvPr/>
        </p:nvSpPr>
        <p:spPr>
          <a:xfrm>
            <a:off x="2813724" y="6370992"/>
            <a:ext cx="4057521" cy="369332"/>
          </a:xfrm>
          <a:prstGeom prst="rect">
            <a:avLst/>
          </a:prstGeom>
        </p:spPr>
        <p:txBody>
          <a:bodyPr wrap="none">
            <a:spAutoFit/>
          </a:bodyPr>
          <a:lstStyle/>
          <a:p>
            <a:r>
              <a:rPr lang="en-US" dirty="0" smtClean="0">
                <a:solidFill>
                  <a:schemeClr val="bg1"/>
                </a:solidFill>
              </a:rPr>
              <a:t>British Museum Image AN470664001</a:t>
            </a:r>
            <a:endParaRPr lang="en-US" dirty="0">
              <a:solidFill>
                <a:schemeClr val="bg1"/>
              </a:solidFill>
            </a:endParaRPr>
          </a:p>
        </p:txBody>
      </p:sp>
    </p:spTree>
    <p:extLst>
      <p:ext uri="{BB962C8B-B14F-4D97-AF65-F5344CB8AC3E}">
        <p14:creationId xmlns:p14="http://schemas.microsoft.com/office/powerpoint/2010/main" val="1767832175"/>
      </p:ext>
    </p:extLst>
  </p:cSld>
  <p:clrMapOvr>
    <a:masterClrMapping/>
  </p:clrMapOvr>
  <p:transition spd="slow">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12192000" cy="6705600"/>
          </a:xfrm>
          <a:prstGeom prst="rect">
            <a:avLst/>
          </a:prstGeom>
        </p:spPr>
      </p:pic>
    </p:spTree>
    <p:extLst>
      <p:ext uri="{BB962C8B-B14F-4D97-AF65-F5344CB8AC3E}">
        <p14:creationId xmlns:p14="http://schemas.microsoft.com/office/powerpoint/2010/main" val="18527854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Template>
  <TotalTime>713</TotalTime>
  <Words>1903</Words>
  <Application>Microsoft Macintosh PowerPoint</Application>
  <PresentationFormat>Widescreen</PresentationFormat>
  <Paragraphs>290</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Calibri</vt:lpstr>
      <vt:lpstr>Calibri Light</vt:lpstr>
      <vt:lpstr>Rockwell</vt:lpstr>
      <vt:lpstr>Wingdings</vt:lpstr>
      <vt:lpstr>Arial</vt:lpstr>
      <vt:lpstr>Atlas</vt:lpstr>
      <vt:lpstr>Small Data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and Small Data</vt:lpstr>
      <vt:lpstr>Data Problems</vt:lpstr>
      <vt:lpstr>Data Problems</vt:lpstr>
      <vt:lpstr>Data Management and Master Data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Data Management</dc:title>
  <dc:creator>Jared Howland</dc:creator>
  <cp:lastModifiedBy>Jared Howland</cp:lastModifiedBy>
  <cp:revision>111</cp:revision>
  <dcterms:created xsi:type="dcterms:W3CDTF">2017-10-09T14:50:57Z</dcterms:created>
  <dcterms:modified xsi:type="dcterms:W3CDTF">2017-10-16T14:58:49Z</dcterms:modified>
</cp:coreProperties>
</file>